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11_4B2981B5.xml" ContentType="application/vnd.ms-powerpoint.comments+xml"/>
  <Override PartName="/ppt/comments/modernComment_156_C3A43F3C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3"/>
  </p:notesMasterIdLst>
  <p:sldIdLst>
    <p:sldId id="299" r:id="rId5"/>
    <p:sldId id="268" r:id="rId6"/>
    <p:sldId id="304" r:id="rId7"/>
    <p:sldId id="285" r:id="rId8"/>
    <p:sldId id="295" r:id="rId9"/>
    <p:sldId id="343" r:id="rId10"/>
    <p:sldId id="273" r:id="rId11"/>
    <p:sldId id="342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825500" rtl="0" fontAlgn="auto" latinLnBrk="0" hangingPunct="0">
      <a:lnSpc>
        <a:spcPct val="10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825500" rtl="0" fontAlgn="auto" latinLnBrk="0" hangingPunct="0">
      <a:lnSpc>
        <a:spcPct val="10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825500" rtl="0" fontAlgn="auto" latinLnBrk="0" hangingPunct="0">
      <a:lnSpc>
        <a:spcPct val="10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825500" rtl="0" fontAlgn="auto" latinLnBrk="0" hangingPunct="0">
      <a:lnSpc>
        <a:spcPct val="10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825500" rtl="0" fontAlgn="auto" latinLnBrk="0" hangingPunct="0">
      <a:lnSpc>
        <a:spcPct val="10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825500" rtl="0" fontAlgn="auto" latinLnBrk="0" hangingPunct="0">
      <a:lnSpc>
        <a:spcPct val="10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825500" rtl="0" fontAlgn="auto" latinLnBrk="0" hangingPunct="0">
      <a:lnSpc>
        <a:spcPct val="10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825500" rtl="0" fontAlgn="auto" latinLnBrk="0" hangingPunct="0">
      <a:lnSpc>
        <a:spcPct val="10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D8E799-419A-C712-F0A2-C5D2D17A213F}" name="Valeriya Goldberg" initials="VG" userId="S::valeriya.goldberg@testit.software::4fd6d696-1255-4edd-8bc5-a338a2f655e1" providerId="AD"/>
  <p188:author id="{283680D2-99A4-D898-7D44-4DDC5A529A19}" name="Kristina Rubtsova" initials="KR" userId="S::kristina.rubtsova@testit.software::f14d0261-2476-4fc5-a698-0938fad89b0a" providerId="AD"/>
  <p188:author id="{3C0021E7-6493-961C-7842-51026E00425E}" name="Artem Kostriukov" initials="AK" userId="S::artem.kostriukov@testit.software::629f4c4b-6cee-4394-be66-e124bbd7779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5C5"/>
    <a:srgbClr val="FFFFFF"/>
    <a:srgbClr val="3976C7"/>
    <a:srgbClr val="3064AA"/>
    <a:srgbClr val="FF4303"/>
    <a:srgbClr val="34B3D9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1"/>
    <p:restoredTop sz="94687"/>
  </p:normalViewPr>
  <p:slideViewPr>
    <p:cSldViewPr snapToGrid="0">
      <p:cViewPr varScale="1">
        <p:scale>
          <a:sx n="53" d="100"/>
          <a:sy n="53" d="100"/>
        </p:scale>
        <p:origin x="9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omments/modernComment_111_4B2981B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60568D7-2187-4C3A-976A-857F968D605F}" authorId="{EED8E799-419A-C712-F0A2-C5D2D17A213F}" status="resolved" created="2023-02-01T13:14:38.374">
    <pc:sldMkLst xmlns:pc="http://schemas.microsoft.com/office/powerpoint/2013/main/command">
      <pc:docMk/>
      <pc:sldMk cId="1261011381" sldId="273"/>
    </pc:sldMkLst>
    <p188:replyLst>
      <p188:reply id="{106A1470-F4A6-4B8E-AC84-0B9FEC63B355}" authorId="{EED8E799-419A-C712-F0A2-C5D2D17A213F}" created="2023-02-07T14:28:38.395">
        <p188:txBody>
          <a:bodyPr/>
          <a:lstStyle/>
          <a:p>
            <a:r>
              <a:rPr lang="ru-RU"/>
              <a:t>Убрать элму!</a:t>
            </a:r>
          </a:p>
        </p188:txBody>
      </p188:reply>
      <p188:reply id="{8C8F7A6C-84E4-44BD-9961-D79B19832FE9}" authorId="{EED8E799-419A-C712-F0A2-C5D2D17A213F}" created="2023-02-08T14:35:10.942">
        <p188:txBody>
          <a:bodyPr/>
          <a:lstStyle/>
          <a:p>
            <a:r>
              <a:rPr lang="ru-RU"/>
              <a:t>Добавить ПСБ</a:t>
            </a:r>
          </a:p>
        </p188:txBody>
      </p188:reply>
    </p188:replyLst>
    <p188:txBody>
      <a:bodyPr/>
      <a:lstStyle/>
      <a:p>
        <a:r>
          <a:rPr lang="ru-RU"/>
          <a:t>Добавить Почта банк, рамблер и других клиентов (см. страницу клиенты на сайте)</a:t>
        </a:r>
      </a:p>
    </p188:txBody>
  </p188:cm>
</p188:cmLst>
</file>

<file path=ppt/comments/modernComment_156_C3A43F3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56CB3D4-795B-477C-B4F1-288D1FF5D210}" authorId="{283680D2-99A4-D898-7D44-4DDC5A529A19}" status="resolved" created="2023-03-01T16:57:17.481">
    <pc:sldMkLst xmlns:pc="http://schemas.microsoft.com/office/powerpoint/2013/main/command">
      <pc:docMk/>
      <pc:sldMk cId="3282321212" sldId="342"/>
    </pc:sldMkLst>
    <p188:txBody>
      <a:bodyPr/>
      <a:lstStyle/>
      <a:p>
        <a:r>
          <a:rPr lang="ru-RU"/>
          <a:t>[@Elena Kostyukova] Лена, выровняй, пож по сетке, замени лого у ТА и Юниона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139584" y="12909794"/>
            <a:ext cx="453239" cy="46106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112000" y="5080000"/>
            <a:ext cx="13135520" cy="2286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ge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"/>
          <p:cNvSpPr/>
          <p:nvPr/>
        </p:nvSpPr>
        <p:spPr>
          <a:xfrm>
            <a:off x="22519995" y="-1"/>
            <a:ext cx="1864006" cy="13716001"/>
          </a:xfrm>
          <a:prstGeom prst="rect">
            <a:avLst/>
          </a:prstGeom>
          <a:solidFill>
            <a:srgbClr val="3875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139584" y="12909794"/>
            <a:ext cx="453239" cy="46106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56126" y="1028829"/>
            <a:ext cx="6753035" cy="1131763"/>
          </a:xfrm>
          <a:prstGeom prst="rect">
            <a:avLst/>
          </a:prstGeom>
        </p:spPr>
        <p:txBody>
          <a:bodyPr/>
          <a:lstStyle>
            <a:lvl1pPr>
              <a:defRPr sz="6400">
                <a:solidFill>
                  <a:srgbClr val="3875C5"/>
                </a:solidFill>
              </a:defRPr>
            </a:lvl1pPr>
          </a:lstStyle>
          <a:p>
            <a:r>
              <a:rPr err="1"/>
              <a:t>Текст</a:t>
            </a:r>
            <a:r>
              <a:t> </a:t>
            </a:r>
            <a:r>
              <a:rPr err="1"/>
              <a:t>заголовка</a:t>
            </a:r>
            <a:endParaRPr/>
          </a:p>
        </p:txBody>
      </p:sp>
      <p:sp>
        <p:nvSpPr>
          <p:cNvPr id="7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067898" y="2202762"/>
            <a:ext cx="12589856" cy="4091521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3200">
                <a:solidFill>
                  <a:srgbClr val="000000"/>
                </a:solidFill>
              </a:defRPr>
            </a:lvl2pPr>
            <a:lvl3pPr>
              <a:defRPr sz="3200">
                <a:solidFill>
                  <a:srgbClr val="000000"/>
                </a:solidFill>
              </a:defRPr>
            </a:lvl3pPr>
            <a:lvl4pPr>
              <a:defRPr sz="3200">
                <a:solidFill>
                  <a:srgbClr val="000000"/>
                </a:solidFill>
              </a:defRPr>
            </a:lvl4pPr>
            <a:lvl5pPr>
              <a:defRPr sz="3200">
                <a:solidFill>
                  <a:srgbClr val="000000"/>
                </a:solidFill>
              </a:defRPr>
            </a:lvl5pPr>
          </a:lstStyle>
          <a:p>
            <a:r>
              <a:rPr err="1"/>
              <a:t>Уровень</a:t>
            </a:r>
            <a:r>
              <a:t> </a:t>
            </a:r>
            <a:r>
              <a:rPr err="1"/>
              <a:t>текста</a:t>
            </a:r>
            <a:r>
              <a:t> 1</a:t>
            </a:r>
          </a:p>
          <a:p>
            <a:pPr lvl="1"/>
            <a:r>
              <a:rPr err="1"/>
              <a:t>Уровень</a:t>
            </a:r>
            <a:r>
              <a:t> </a:t>
            </a:r>
            <a:r>
              <a:rPr err="1"/>
              <a:t>текста</a:t>
            </a:r>
            <a:r>
              <a:t> 2</a:t>
            </a:r>
          </a:p>
          <a:p>
            <a:pPr lvl="2"/>
            <a:r>
              <a:rPr err="1"/>
              <a:t>Уровень</a:t>
            </a:r>
            <a:r>
              <a:t> </a:t>
            </a:r>
            <a:r>
              <a:rPr err="1"/>
              <a:t>текста</a:t>
            </a:r>
            <a:r>
              <a:t> 3</a:t>
            </a:r>
          </a:p>
          <a:p>
            <a:pPr lvl="3"/>
            <a:r>
              <a:rPr err="1"/>
              <a:t>Уровень</a:t>
            </a:r>
            <a:r>
              <a:t> </a:t>
            </a:r>
            <a:r>
              <a:rPr err="1"/>
              <a:t>текста</a:t>
            </a:r>
            <a:r>
              <a:t> 4</a:t>
            </a:r>
          </a:p>
          <a:p>
            <a:pPr lvl="4"/>
            <a:r>
              <a:rPr err="1"/>
              <a:t>Уровень</a:t>
            </a:r>
            <a:r>
              <a:t> </a:t>
            </a:r>
            <a:r>
              <a:rPr err="1"/>
              <a:t>текста</a:t>
            </a:r>
            <a:r>
              <a:t> 5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894312-3E42-8F28-8967-A00E5C6B94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383562" y="8132586"/>
            <a:ext cx="7698700" cy="2316776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ows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Прямоугольник"/>
          <p:cNvSpPr/>
          <p:nvPr/>
        </p:nvSpPr>
        <p:spPr>
          <a:xfrm>
            <a:off x="22519995" y="-1"/>
            <a:ext cx="1864006" cy="13716001"/>
          </a:xfrm>
          <a:prstGeom prst="rect">
            <a:avLst/>
          </a:prstGeom>
          <a:solidFill>
            <a:srgbClr val="3875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139584" y="12909794"/>
            <a:ext cx="453239" cy="46106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56126" y="1028829"/>
            <a:ext cx="6753035" cy="1131763"/>
          </a:xfrm>
          <a:prstGeom prst="rect">
            <a:avLst/>
          </a:prstGeom>
        </p:spPr>
        <p:txBody>
          <a:bodyPr/>
          <a:lstStyle>
            <a:lvl1pPr>
              <a:defRPr sz="6400">
                <a:solidFill>
                  <a:srgbClr val="3875C5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0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067898" y="3088933"/>
            <a:ext cx="5128837" cy="4733928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3200">
                <a:solidFill>
                  <a:srgbClr val="000000"/>
                </a:solidFill>
              </a:defRPr>
            </a:lvl2pPr>
            <a:lvl3pPr>
              <a:defRPr sz="3200">
                <a:solidFill>
                  <a:srgbClr val="000000"/>
                </a:solidFill>
              </a:defRPr>
            </a:lvl3pPr>
            <a:lvl4pPr>
              <a:defRPr sz="3200">
                <a:solidFill>
                  <a:srgbClr val="000000"/>
                </a:solidFill>
              </a:defRPr>
            </a:lvl4pPr>
            <a:lvl5pPr>
              <a:defRPr sz="3200">
                <a:solidFill>
                  <a:srgbClr val="000000"/>
                </a:solidFill>
              </a:defRPr>
            </a:lvl5pPr>
          </a:lstStyle>
          <a:p>
            <a:r>
              <a:rPr err="1"/>
              <a:t>Уровень</a:t>
            </a:r>
            <a:r>
              <a:t> </a:t>
            </a:r>
            <a:r>
              <a:rPr err="1"/>
              <a:t>текста</a:t>
            </a:r>
            <a:r>
              <a:t> 1</a:t>
            </a:r>
          </a:p>
          <a:p>
            <a:pPr lvl="1"/>
            <a:r>
              <a:rPr err="1"/>
              <a:t>Уровень</a:t>
            </a:r>
            <a:r>
              <a:t> </a:t>
            </a:r>
            <a:r>
              <a:rPr err="1"/>
              <a:t>текста</a:t>
            </a:r>
            <a:r>
              <a:t> 2</a:t>
            </a:r>
          </a:p>
          <a:p>
            <a:pPr lvl="2"/>
            <a:r>
              <a:rPr err="1"/>
              <a:t>Уровень</a:t>
            </a:r>
            <a:r>
              <a:t> </a:t>
            </a:r>
            <a:r>
              <a:rPr err="1"/>
              <a:t>текста</a:t>
            </a:r>
            <a:r>
              <a:t> 3</a:t>
            </a:r>
          </a:p>
          <a:p>
            <a:pPr lvl="3"/>
            <a:r>
              <a:rPr err="1"/>
              <a:t>Уровень</a:t>
            </a:r>
            <a:r>
              <a:t> </a:t>
            </a:r>
            <a:r>
              <a:rPr err="1"/>
              <a:t>текста</a:t>
            </a:r>
            <a:r>
              <a:t> 4</a:t>
            </a:r>
          </a:p>
          <a:p>
            <a:pPr lvl="4"/>
            <a:r>
              <a:rPr err="1"/>
              <a:t>Уровень</a:t>
            </a:r>
            <a:r>
              <a:t> </a:t>
            </a:r>
            <a:r>
              <a:rPr err="1"/>
              <a:t>текста</a:t>
            </a:r>
            <a:r>
              <a:t> 5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9E52369-34F5-8190-E812-AEFF96E99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7632" t="-9211" r="-9844" b="7000"/>
          <a:stretch/>
        </p:blipFill>
        <p:spPr>
          <a:xfrm>
            <a:off x="0" y="4121872"/>
            <a:ext cx="5868785" cy="959412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age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"/>
          <p:cNvSpPr/>
          <p:nvPr/>
        </p:nvSpPr>
        <p:spPr>
          <a:xfrm>
            <a:off x="22519995" y="-1"/>
            <a:ext cx="1864006" cy="13716001"/>
          </a:xfrm>
          <a:prstGeom prst="rect">
            <a:avLst/>
          </a:prstGeom>
          <a:solidFill>
            <a:srgbClr val="3875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spcBef>
                <a:spcPts val="0"/>
              </a:spcBef>
              <a:defRPr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139584" y="12909794"/>
            <a:ext cx="453239" cy="46106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75699D-2F87-4744-ADA7-204B39F2AF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383562" y="8132586"/>
            <a:ext cx="7698700" cy="231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3686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5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28700" y="57150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err="1"/>
              <a:t>Текст</a:t>
            </a:r>
            <a:r>
              <a:t> </a:t>
            </a:r>
            <a:r>
              <a:rPr err="1"/>
              <a:t>заголовка</a:t>
            </a:r>
            <a:endParaRPr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2002823" y="8046625"/>
            <a:ext cx="21005801" cy="929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4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8" r:id="rId3"/>
    <p:sldLayoutId id="2147483662" r:id="rId4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irce Rounded Alt Bold"/>
        </a:defRPr>
      </a:lvl1pPr>
      <a:lvl2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irce Rounded Alt Bold"/>
        </a:defRPr>
      </a:lvl2pPr>
      <a:lvl3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irce Rounded Alt Bold"/>
        </a:defRPr>
      </a:lvl3pPr>
      <a:lvl4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irce Rounded Alt Bold"/>
        </a:defRPr>
      </a:lvl4pPr>
      <a:lvl5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irce Rounded Alt Bold"/>
        </a:defRPr>
      </a:lvl5pPr>
      <a:lvl6pPr marL="0" marR="0" indent="2286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irce Rounded Alt Bold"/>
        </a:defRPr>
      </a:lvl6pPr>
      <a:lvl7pPr marL="0" marR="0" indent="2743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irce Rounded Alt Bold"/>
        </a:defRPr>
      </a:lvl7pPr>
      <a:lvl8pPr marL="0" marR="0" indent="3200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irce Rounded Alt Bold"/>
        </a:defRPr>
      </a:lvl8pPr>
      <a:lvl9pPr marL="0" marR="0" indent="3657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irce Rounded Alt Bold"/>
        </a:defRPr>
      </a:lvl9pPr>
    </p:titleStyle>
    <p:bodyStyle>
      <a:lvl1pPr marL="0" marR="0" indent="0" algn="l" defTabSz="825500" latinLnBrk="0">
        <a:lnSpc>
          <a:spcPct val="100000"/>
        </a:lnSpc>
        <a:spcBef>
          <a:spcPts val="45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l" defTabSz="825500" latinLnBrk="0">
        <a:lnSpc>
          <a:spcPct val="100000"/>
        </a:lnSpc>
        <a:spcBef>
          <a:spcPts val="45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l" defTabSz="825500" latinLnBrk="0">
        <a:lnSpc>
          <a:spcPct val="100000"/>
        </a:lnSpc>
        <a:spcBef>
          <a:spcPts val="45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l" defTabSz="825500" latinLnBrk="0">
        <a:lnSpc>
          <a:spcPct val="100000"/>
        </a:lnSpc>
        <a:spcBef>
          <a:spcPts val="45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l" defTabSz="825500" latinLnBrk="0">
        <a:lnSpc>
          <a:spcPct val="100000"/>
        </a:lnSpc>
        <a:spcBef>
          <a:spcPts val="45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0" algn="l" defTabSz="825500" latinLnBrk="0">
        <a:lnSpc>
          <a:spcPct val="100000"/>
        </a:lnSpc>
        <a:spcBef>
          <a:spcPts val="45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l" defTabSz="825500" latinLnBrk="0">
        <a:lnSpc>
          <a:spcPct val="100000"/>
        </a:lnSpc>
        <a:spcBef>
          <a:spcPts val="45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l" defTabSz="825500" latinLnBrk="0">
        <a:lnSpc>
          <a:spcPct val="100000"/>
        </a:lnSpc>
        <a:spcBef>
          <a:spcPts val="45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l" defTabSz="825500" latinLnBrk="0">
        <a:lnSpc>
          <a:spcPct val="100000"/>
        </a:lnSpc>
        <a:spcBef>
          <a:spcPts val="45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sv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17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22.svg"/><Relationship Id="rId14" Type="http://schemas.openxmlformats.org/officeDocument/2006/relationships/hyperlink" Target="https://reestr.digital.gov.ru/reestr/307475/?sphrase_id=67436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41.svg"/><Relationship Id="rId2" Type="http://schemas.openxmlformats.org/officeDocument/2006/relationships/hyperlink" Target="https://docs.dev.common.testit.ru/user-guide/rabota-s-proektami/nastroika-webhook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sv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33.svg"/><Relationship Id="rId9" Type="http://schemas.openxmlformats.org/officeDocument/2006/relationships/image" Target="../media/image3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1_4B2981B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18/10/relationships/comments" Target="../comments/modernComment_156_C3A43F3C.xml"/><Relationship Id="rId3" Type="http://schemas.openxmlformats.org/officeDocument/2006/relationships/image" Target="../media/image31.png"/><Relationship Id="rId7" Type="http://schemas.openxmlformats.org/officeDocument/2006/relationships/image" Target="../media/image49.svg"/><Relationship Id="rId12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3.svg"/><Relationship Id="rId5" Type="http://schemas.openxmlformats.org/officeDocument/2006/relationships/image" Target="../media/image33.pn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5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13FA68-5399-8138-F44B-D6A496F549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200" y="4017328"/>
            <a:ext cx="6069066" cy="1826369"/>
          </a:xfrm>
          <a:prstGeom prst="rect">
            <a:avLst/>
          </a:prstGeom>
        </p:spPr>
      </p:pic>
      <p:sp>
        <p:nvSpPr>
          <p:cNvPr id="6" name="Lorem ipsum sit amet">
            <a:extLst>
              <a:ext uri="{FF2B5EF4-FFF2-40B4-BE49-F238E27FC236}">
                <a16:creationId xmlns:a16="http://schemas.microsoft.com/office/drawing/2014/main" id="{8B13E45D-976A-3BDA-FA43-793A609AF4C1}"/>
              </a:ext>
            </a:extLst>
          </p:cNvPr>
          <p:cNvSpPr txBox="1"/>
          <p:nvPr/>
        </p:nvSpPr>
        <p:spPr>
          <a:xfrm>
            <a:off x="18202030" y="252946"/>
            <a:ext cx="5541846" cy="1094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spcBef>
                <a:spcPts val="0"/>
              </a:spcBef>
              <a:defRPr sz="5400">
                <a:solidFill>
                  <a:srgbClr val="FFFFFF"/>
                </a:solidFill>
                <a:latin typeface="+mn-lt"/>
                <a:ea typeface="+mn-ea"/>
                <a:cs typeface="+mn-cs"/>
                <a:sym typeface="Circe Rounded Alt Bold"/>
              </a:defRPr>
            </a:lvl1pPr>
          </a:lstStyle>
          <a:p>
            <a:pPr algn="r"/>
            <a:r>
              <a:rPr lang="en-US" sz="4000"/>
              <a:t>Powered by </a:t>
            </a:r>
            <a:r>
              <a:rPr lang="en-US" sz="4000" err="1"/>
              <a:t>Yoonion</a:t>
            </a:r>
            <a:endParaRPr lang="ru-RU" sz="4000"/>
          </a:p>
        </p:txBody>
      </p:sp>
      <p:sp>
        <p:nvSpPr>
          <p:cNvPr id="2" name="Lorem ipsum sit amet">
            <a:extLst>
              <a:ext uri="{FF2B5EF4-FFF2-40B4-BE49-F238E27FC236}">
                <a16:creationId xmlns:a16="http://schemas.microsoft.com/office/drawing/2014/main" id="{23A93124-7F2A-48EA-9E1C-B78C93B778CC}"/>
              </a:ext>
            </a:extLst>
          </p:cNvPr>
          <p:cNvSpPr txBox="1"/>
          <p:nvPr/>
        </p:nvSpPr>
        <p:spPr>
          <a:xfrm>
            <a:off x="1092200" y="6534236"/>
            <a:ext cx="10847494" cy="1943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normAutofit fontScale="92500"/>
          </a:bodyPr>
          <a:lstStyle>
            <a:lvl1pPr>
              <a:spcBef>
                <a:spcPts val="0"/>
              </a:spcBef>
              <a:defRPr sz="5400">
                <a:solidFill>
                  <a:srgbClr val="FFFFFF"/>
                </a:solidFill>
                <a:latin typeface="+mn-lt"/>
                <a:ea typeface="+mn-ea"/>
                <a:cs typeface="+mn-cs"/>
                <a:sym typeface="Circe Rounded Alt Bold"/>
              </a:defRPr>
            </a:lvl1pPr>
          </a:lstStyle>
          <a:p>
            <a:r>
              <a:rPr lang="ru-RU" dirty="0"/>
              <a:t>Современная российская система </a:t>
            </a:r>
          </a:p>
          <a:p>
            <a:r>
              <a:rPr lang="ru-RU" dirty="0"/>
              <a:t>управления тестированием</a:t>
            </a:r>
            <a:r>
              <a:rPr lang="en-US" dirty="0"/>
              <a:t>*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CEF613-BB34-D603-C982-92949630A7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748" y="3459607"/>
            <a:ext cx="11577128" cy="73961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6BFD45-D01B-46E6-B4D5-2BCB6CBC1F1D}"/>
              </a:ext>
            </a:extLst>
          </p:cNvPr>
          <p:cNvSpPr txBox="1"/>
          <p:nvPr/>
        </p:nvSpPr>
        <p:spPr>
          <a:xfrm>
            <a:off x="1092200" y="11546333"/>
            <a:ext cx="12195544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en-US" dirty="0">
                <a:solidFill>
                  <a:schemeClr val="bg1"/>
                </a:solidFill>
              </a:rPr>
              <a:t>2023-2024</a:t>
            </a:r>
            <a:r>
              <a:rPr lang="ru-RU" dirty="0">
                <a:solidFill>
                  <a:schemeClr val="bg1"/>
                </a:solidFill>
              </a:rPr>
              <a:t> гг. доработка системы осуществляется при грантовой поддержке Российского фонда развития информационных технологий </a:t>
            </a:r>
            <a:r>
              <a:rPr lang="ru-RU" sz="2000" dirty="0">
                <a:solidFill>
                  <a:schemeClr val="bg1"/>
                </a:solidFill>
              </a:rPr>
              <a:t>(Соглашение № 2022-550-4 от 19.12.2022)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224" name="Section Title"/>
          <p:cNvSpPr txBox="1">
            <a:spLocks noGrp="1"/>
          </p:cNvSpPr>
          <p:nvPr>
            <p:ph type="title"/>
          </p:nvPr>
        </p:nvSpPr>
        <p:spPr>
          <a:xfrm>
            <a:off x="1056126" y="1028829"/>
            <a:ext cx="21193265" cy="11317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Решение </a:t>
            </a:r>
            <a:r>
              <a:rPr lang="en-US" dirty="0"/>
              <a:t>Test IT</a:t>
            </a:r>
          </a:p>
        </p:txBody>
      </p:sp>
      <p:sp>
        <p:nvSpPr>
          <p:cNvPr id="50" name="Заголовок 1">
            <a:extLst>
              <a:ext uri="{FF2B5EF4-FFF2-40B4-BE49-F238E27FC236}">
                <a16:creationId xmlns:a16="http://schemas.microsoft.com/office/drawing/2014/main" id="{B65FF577-75D6-3AA7-8A2D-F9945B53B186}"/>
              </a:ext>
            </a:extLst>
          </p:cNvPr>
          <p:cNvSpPr txBox="1">
            <a:spLocks/>
          </p:cNvSpPr>
          <p:nvPr/>
        </p:nvSpPr>
        <p:spPr>
          <a:xfrm>
            <a:off x="1056126" y="2593844"/>
            <a:ext cx="10754874" cy="14507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80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управления тестированием Test IT позволяет сократить время на рутинные задачи и ускорить выпуск качественного ПО для конечных пользователей:​</a:t>
            </a:r>
          </a:p>
        </p:txBody>
      </p:sp>
      <p:sp>
        <p:nvSpPr>
          <p:cNvPr id="209" name="Заголовок 1">
            <a:extLst>
              <a:ext uri="{FF2B5EF4-FFF2-40B4-BE49-F238E27FC236}">
                <a16:creationId xmlns:a16="http://schemas.microsoft.com/office/drawing/2014/main" id="{307C7B27-E0EA-95AE-59EA-FD8898397EB8}"/>
              </a:ext>
            </a:extLst>
          </p:cNvPr>
          <p:cNvSpPr txBox="1">
            <a:spLocks/>
          </p:cNvSpPr>
          <p:nvPr/>
        </p:nvSpPr>
        <p:spPr>
          <a:xfrm>
            <a:off x="1245021" y="12084615"/>
            <a:ext cx="3749968" cy="14104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80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компаний уже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80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используют Test IT</a:t>
            </a:r>
          </a:p>
        </p:txBody>
      </p:sp>
      <p:sp>
        <p:nvSpPr>
          <p:cNvPr id="210" name="Заголовок 1">
            <a:extLst>
              <a:ext uri="{FF2B5EF4-FFF2-40B4-BE49-F238E27FC236}">
                <a16:creationId xmlns:a16="http://schemas.microsoft.com/office/drawing/2014/main" id="{3BD0FA99-5AF2-5344-F1FF-C1DE72C7A6F0}"/>
              </a:ext>
            </a:extLst>
          </p:cNvPr>
          <p:cNvSpPr txBox="1">
            <a:spLocks/>
          </p:cNvSpPr>
          <p:nvPr/>
        </p:nvSpPr>
        <p:spPr>
          <a:xfrm>
            <a:off x="5962321" y="12044280"/>
            <a:ext cx="3934667" cy="14507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80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Занимает</a:t>
            </a:r>
            <a:endParaRPr lang="en-US" sz="280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80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продукта</a:t>
            </a:r>
          </a:p>
        </p:txBody>
      </p:sp>
      <p:sp>
        <p:nvSpPr>
          <p:cNvPr id="226" name="Section Title">
            <a:extLst>
              <a:ext uri="{FF2B5EF4-FFF2-40B4-BE49-F238E27FC236}">
                <a16:creationId xmlns:a16="http://schemas.microsoft.com/office/drawing/2014/main" id="{065459C1-F07F-D61A-E8EB-1EE93C3654BA}"/>
              </a:ext>
            </a:extLst>
          </p:cNvPr>
          <p:cNvSpPr txBox="1">
            <a:spLocks/>
          </p:cNvSpPr>
          <p:nvPr/>
        </p:nvSpPr>
        <p:spPr>
          <a:xfrm>
            <a:off x="1192440" y="11165276"/>
            <a:ext cx="2263107" cy="1131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3875C5"/>
                </a:solidFill>
                <a:uFillTx/>
                <a:latin typeface="+mn-lt"/>
                <a:ea typeface="+mn-ea"/>
                <a:cs typeface="+mn-cs"/>
                <a:sym typeface="Circe Rounded Alt Bold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irce Rounded Alt Bold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irce Rounded Alt Bold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irce Rounded Alt Bold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irce Rounded Alt Bold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irce Rounded Alt Bold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irce Rounded Alt Bold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irce Rounded Alt Bold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irce Rounded Alt Bold"/>
              </a:defRPr>
            </a:lvl9pPr>
          </a:lstStyle>
          <a:p>
            <a:pPr hangingPunct="1"/>
            <a:r>
              <a:rPr lang="en-US"/>
              <a:t>400+</a:t>
            </a:r>
          </a:p>
        </p:txBody>
      </p:sp>
      <p:sp>
        <p:nvSpPr>
          <p:cNvPr id="242" name="Section Title">
            <a:extLst>
              <a:ext uri="{FF2B5EF4-FFF2-40B4-BE49-F238E27FC236}">
                <a16:creationId xmlns:a16="http://schemas.microsoft.com/office/drawing/2014/main" id="{491812CE-86B1-7C13-EFB3-A3E42C505183}"/>
              </a:ext>
            </a:extLst>
          </p:cNvPr>
          <p:cNvSpPr txBox="1">
            <a:spLocks/>
          </p:cNvSpPr>
          <p:nvPr/>
        </p:nvSpPr>
        <p:spPr>
          <a:xfrm>
            <a:off x="5786023" y="11024238"/>
            <a:ext cx="2652967" cy="1131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400" b="0" i="0" u="none" strike="noStrike" cap="none" spc="0" baseline="0">
                <a:solidFill>
                  <a:srgbClr val="3875C5"/>
                </a:solidFill>
                <a:uFillTx/>
                <a:latin typeface="+mn-lt"/>
                <a:ea typeface="+mn-ea"/>
                <a:cs typeface="+mn-cs"/>
                <a:sym typeface="Circe Rounded Alt Bold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irce Rounded Alt Bold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irce Rounded Alt Bold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irce Rounded Alt Bold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irce Rounded Alt Bold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irce Rounded Alt Bold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irce Rounded Alt Bold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irce Rounded Alt Bold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irce Rounded Alt Bold"/>
              </a:defRPr>
            </a:lvl9pPr>
          </a:lstStyle>
          <a:p>
            <a:pPr hangingPunct="1"/>
            <a:r>
              <a:rPr lang="en-US"/>
              <a:t>1 </a:t>
            </a:r>
            <a:r>
              <a:rPr lang="ru-RU"/>
              <a:t>день</a:t>
            </a:r>
            <a:endParaRPr lang="en-US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A8A7A23-99DE-820C-EA72-1795ABFB25B5}"/>
              </a:ext>
            </a:extLst>
          </p:cNvPr>
          <p:cNvGrpSpPr/>
          <p:nvPr/>
        </p:nvGrpSpPr>
        <p:grpSpPr>
          <a:xfrm>
            <a:off x="1192440" y="4337226"/>
            <a:ext cx="9054830" cy="6050048"/>
            <a:chOff x="1192440" y="4337226"/>
            <a:chExt cx="9054830" cy="6050048"/>
          </a:xfrm>
        </p:grpSpPr>
        <p:sp>
          <p:nvSpPr>
            <p:cNvPr id="54" name="Заголовок 1">
              <a:extLst>
                <a:ext uri="{FF2B5EF4-FFF2-40B4-BE49-F238E27FC236}">
                  <a16:creationId xmlns:a16="http://schemas.microsoft.com/office/drawing/2014/main" id="{FF74AC63-0802-3838-E6EC-94E6644A9BE5}"/>
                </a:ext>
              </a:extLst>
            </p:cNvPr>
            <p:cNvSpPr txBox="1">
              <a:spLocks/>
            </p:cNvSpPr>
            <p:nvPr/>
          </p:nvSpPr>
          <p:spPr>
            <a:xfrm>
              <a:off x="1847633" y="4337226"/>
              <a:ext cx="8399637" cy="72539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ru-RU" sz="2800">
                  <a:solidFill>
                    <a:schemeClr val="accent5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Централизованная стратегия тестирования​</a:t>
              </a:r>
            </a:p>
          </p:txBody>
        </p:sp>
        <p:sp>
          <p:nvSpPr>
            <p:cNvPr id="204" name="Заголовок 1">
              <a:extLst>
                <a:ext uri="{FF2B5EF4-FFF2-40B4-BE49-F238E27FC236}">
                  <a16:creationId xmlns:a16="http://schemas.microsoft.com/office/drawing/2014/main" id="{56B2ABF1-3D11-8E15-CF8B-59D8109BA0FB}"/>
                </a:ext>
              </a:extLst>
            </p:cNvPr>
            <p:cNvSpPr txBox="1">
              <a:spLocks/>
            </p:cNvSpPr>
            <p:nvPr/>
          </p:nvSpPr>
          <p:spPr>
            <a:xfrm>
              <a:off x="1847633" y="8951852"/>
              <a:ext cx="7939466" cy="65742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ru-RU" sz="2800">
                  <a:solidFill>
                    <a:schemeClr val="accent5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Объединение QA-команды в одной системе</a:t>
              </a:r>
            </a:p>
          </p:txBody>
        </p:sp>
        <p:sp>
          <p:nvSpPr>
            <p:cNvPr id="205" name="Заголовок 1">
              <a:extLst>
                <a:ext uri="{FF2B5EF4-FFF2-40B4-BE49-F238E27FC236}">
                  <a16:creationId xmlns:a16="http://schemas.microsoft.com/office/drawing/2014/main" id="{254B922C-FC66-B2FD-6EEC-0014703F483B}"/>
                </a:ext>
              </a:extLst>
            </p:cNvPr>
            <p:cNvSpPr txBox="1">
              <a:spLocks/>
            </p:cNvSpPr>
            <p:nvPr/>
          </p:nvSpPr>
          <p:spPr>
            <a:xfrm>
              <a:off x="1861969" y="7824028"/>
              <a:ext cx="7939466" cy="65742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ru-RU" sz="2800">
                  <a:solidFill>
                    <a:schemeClr val="accent5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Прозрачная и информативная отчетность​</a:t>
              </a:r>
            </a:p>
          </p:txBody>
        </p:sp>
        <p:sp>
          <p:nvSpPr>
            <p:cNvPr id="206" name="Заголовок 1">
              <a:extLst>
                <a:ext uri="{FF2B5EF4-FFF2-40B4-BE49-F238E27FC236}">
                  <a16:creationId xmlns:a16="http://schemas.microsoft.com/office/drawing/2014/main" id="{F7378F21-B977-33CC-3A92-2D41C73D0DDF}"/>
                </a:ext>
              </a:extLst>
            </p:cNvPr>
            <p:cNvSpPr txBox="1">
              <a:spLocks/>
            </p:cNvSpPr>
            <p:nvPr/>
          </p:nvSpPr>
          <p:spPr>
            <a:xfrm>
              <a:off x="1847633" y="5528939"/>
              <a:ext cx="8070222" cy="72539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ru-RU" sz="2800">
                  <a:solidFill>
                    <a:schemeClr val="accent5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Управление ручными тестами и </a:t>
              </a:r>
              <a:r>
                <a:rPr lang="ru-RU" sz="2800" err="1">
                  <a:solidFill>
                    <a:schemeClr val="accent5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автотестами</a:t>
              </a:r>
              <a:endParaRPr lang="ru-RU" sz="280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Заголовок 1">
              <a:extLst>
                <a:ext uri="{FF2B5EF4-FFF2-40B4-BE49-F238E27FC236}">
                  <a16:creationId xmlns:a16="http://schemas.microsoft.com/office/drawing/2014/main" id="{5C6C3A40-8414-8501-BC1E-1E2C3C4DA0E6}"/>
                </a:ext>
              </a:extLst>
            </p:cNvPr>
            <p:cNvSpPr txBox="1">
              <a:spLocks/>
            </p:cNvSpPr>
            <p:nvPr/>
          </p:nvSpPr>
          <p:spPr>
            <a:xfrm>
              <a:off x="1847633" y="6720652"/>
              <a:ext cx="8236813" cy="72539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ru-RU" sz="2800">
                  <a:solidFill>
                    <a:schemeClr val="accent5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Техподдержка</a:t>
              </a:r>
              <a:r>
                <a:rPr lang="en-US" sz="2800">
                  <a:solidFill>
                    <a:schemeClr val="accent5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>
                  <a:solidFill>
                    <a:schemeClr val="accent5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русском языке</a:t>
              </a:r>
            </a:p>
          </p:txBody>
        </p:sp>
        <p:sp>
          <p:nvSpPr>
            <p:cNvPr id="208" name="Заголовок 1">
              <a:extLst>
                <a:ext uri="{FF2B5EF4-FFF2-40B4-BE49-F238E27FC236}">
                  <a16:creationId xmlns:a16="http://schemas.microsoft.com/office/drawing/2014/main" id="{D1399AC6-C315-B4B4-C551-934DC3E22580}"/>
                </a:ext>
              </a:extLst>
            </p:cNvPr>
            <p:cNvSpPr txBox="1">
              <a:spLocks/>
            </p:cNvSpPr>
            <p:nvPr/>
          </p:nvSpPr>
          <p:spPr>
            <a:xfrm>
              <a:off x="1847633" y="9729854"/>
              <a:ext cx="7939466" cy="65742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ts val="0"/>
                </a:spcBef>
              </a:pPr>
              <a:r>
                <a:rPr lang="ru-RU" sz="2800" dirty="0">
                  <a:solidFill>
                    <a:schemeClr val="accent5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Две поставки </a:t>
              </a:r>
              <a:r>
                <a:rPr lang="en-US" sz="2800" dirty="0">
                  <a:solidFill>
                    <a:schemeClr val="accent5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SaaS </a:t>
              </a:r>
              <a:r>
                <a:rPr lang="ru-RU" sz="2800" dirty="0">
                  <a:solidFill>
                    <a:schemeClr val="accent5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О</a:t>
              </a:r>
              <a:r>
                <a:rPr lang="en-US" sz="2800" dirty="0">
                  <a:solidFill>
                    <a:schemeClr val="accent5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n-premise</a:t>
              </a:r>
              <a:endParaRPr lang="ru-RU" sz="28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855373AD-56E9-BB3F-8B90-A13D2A30D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92440" y="4440339"/>
              <a:ext cx="519496" cy="338038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587C2195-899A-C6F4-8FA6-4F8B0BFD4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92440" y="5639103"/>
              <a:ext cx="519496" cy="338038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9150420-B5BB-E8E0-BE87-A504D2B4A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92440" y="6820282"/>
              <a:ext cx="519496" cy="338038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76E8DD7C-9AA8-06AE-9D42-120E76F53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92440" y="9831227"/>
              <a:ext cx="519496" cy="338038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A35CBC26-0756-3EE4-84AF-1619B069F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92440" y="9063214"/>
              <a:ext cx="519496" cy="338038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CEBC5A47-9AE2-D335-4171-B9F67D1F6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06776" y="7922482"/>
              <a:ext cx="519496" cy="338038"/>
            </a:xfrm>
            <a:prstGeom prst="rect">
              <a:avLst/>
            </a:prstGeom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DE3681-2CEE-F472-0A0B-59475A432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3206" y="2581561"/>
            <a:ext cx="3194774" cy="3013131"/>
          </a:xfrm>
          <a:prstGeom prst="roundRect">
            <a:avLst>
              <a:gd name="adj" fmla="val 1409"/>
            </a:avLst>
          </a:prstGeom>
          <a:ln w="130175">
            <a:solidFill>
              <a:schemeClr val="bg1"/>
            </a:solidFill>
          </a:ln>
          <a:effectLst>
            <a:outerShdw blurRad="2159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BDD6EA-E4C8-3147-BDE3-8E80FB9198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775" y="8883718"/>
            <a:ext cx="11053854" cy="427566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39F371-CFD6-EF52-B926-AA077B4D35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8864"/>
          <a:stretch/>
        </p:blipFill>
        <p:spPr>
          <a:xfrm>
            <a:off x="11358417" y="9421567"/>
            <a:ext cx="10443243" cy="3115096"/>
          </a:xfrm>
          <a:prstGeom prst="rect">
            <a:avLst/>
          </a:prstGeom>
          <a:effectLst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8F696C-9B9B-0C46-B655-356A2189E3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93555" y="2539043"/>
            <a:ext cx="3312550" cy="5462418"/>
          </a:xfrm>
          <a:prstGeom prst="roundRect">
            <a:avLst>
              <a:gd name="adj" fmla="val 1409"/>
            </a:avLst>
          </a:prstGeom>
          <a:ln w="130175">
            <a:solidFill>
              <a:schemeClr val="bg1"/>
            </a:solidFill>
          </a:ln>
          <a:effectLst>
            <a:outerShdw blurRad="215900" sx="102000" sy="102000" algn="ctr" rotWithShape="0">
              <a:prstClr val="black">
                <a:alpha val="23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1D174C-355C-AE24-229C-48C683F2DA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66147" y="4713004"/>
            <a:ext cx="3257707" cy="3290613"/>
          </a:xfrm>
          <a:prstGeom prst="roundRect">
            <a:avLst>
              <a:gd name="adj" fmla="val 1409"/>
            </a:avLst>
          </a:prstGeom>
          <a:ln w="130175">
            <a:solidFill>
              <a:schemeClr val="bg1"/>
            </a:solidFill>
          </a:ln>
          <a:effectLst>
            <a:outerShdw blurRad="215900" sx="102000" sy="102000" algn="ctr" rotWithShape="0">
              <a:prstClr val="black">
                <a:alpha val="23000"/>
              </a:prstClr>
            </a:outerShdw>
          </a:effec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179" name="Section Title"/>
          <p:cNvSpPr txBox="1">
            <a:spLocks noGrp="1"/>
          </p:cNvSpPr>
          <p:nvPr>
            <p:ph type="title" idx="4294967295"/>
          </p:nvPr>
        </p:nvSpPr>
        <p:spPr>
          <a:xfrm>
            <a:off x="1056126" y="902416"/>
            <a:ext cx="18867438" cy="1131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6400">
                <a:solidFill>
                  <a:srgbClr val="3976C7"/>
                </a:solidFill>
              </a:rPr>
              <a:t>Почему Test IT – верный выбор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209C6-F2E4-0EE8-9727-60107CB8D6F3}"/>
              </a:ext>
            </a:extLst>
          </p:cNvPr>
          <p:cNvSpPr txBox="1">
            <a:spLocks/>
          </p:cNvSpPr>
          <p:nvPr/>
        </p:nvSpPr>
        <p:spPr>
          <a:xfrm>
            <a:off x="5189063" y="3282691"/>
            <a:ext cx="6399199" cy="11317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algn="ctr" defTabSz="914400" rtl="0" eaLnBrk="1" latinLnBrk="0" hangingPunct="1">
              <a:lnSpc>
                <a:spcPts val="3600"/>
              </a:lnSpc>
              <a:spcBef>
                <a:spcPts val="0"/>
              </a:spcBef>
              <a:buNone/>
              <a:defRPr sz="6000" b="0" i="0" kern="1200">
                <a:solidFill>
                  <a:schemeClr val="bg1"/>
                </a:solidFill>
                <a:latin typeface="Effra Medium" panose="020B060302020302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20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Создана </a:t>
            </a:r>
            <a:r>
              <a:rPr lang="en-US" sz="320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</a:t>
            </a:r>
            <a:r>
              <a:rPr lang="ru-RU" sz="320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-профессионалами</a:t>
            </a:r>
          </a:p>
          <a:p>
            <a:pPr algn="l">
              <a:lnSpc>
                <a:spcPct val="100000"/>
              </a:lnSpc>
            </a:pPr>
            <a:r>
              <a:rPr lang="ru-RU" sz="320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опытом более 12 лет</a:t>
            </a:r>
            <a:r>
              <a:rPr lang="en-US" sz="320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20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FB991F8-25A1-85D6-2A16-F4C11B2E1044}"/>
              </a:ext>
            </a:extLst>
          </p:cNvPr>
          <p:cNvSpPr txBox="1">
            <a:spLocks/>
          </p:cNvSpPr>
          <p:nvPr/>
        </p:nvSpPr>
        <p:spPr>
          <a:xfrm>
            <a:off x="14097336" y="3355244"/>
            <a:ext cx="7128963" cy="9866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algn="ctr" defTabSz="914400" rtl="0" eaLnBrk="1" latinLnBrk="0" hangingPunct="1">
              <a:lnSpc>
                <a:spcPts val="3600"/>
              </a:lnSpc>
              <a:spcBef>
                <a:spcPts val="0"/>
              </a:spcBef>
              <a:buNone/>
              <a:defRPr sz="6000" b="0" i="0" kern="1200">
                <a:solidFill>
                  <a:schemeClr val="bg1"/>
                </a:solidFill>
                <a:latin typeface="Effra Medium" panose="020B060302020302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20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Оперативная техподдержка на русском языке от </a:t>
            </a:r>
            <a:r>
              <a:rPr lang="en-US" sz="3200" err="1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Yoonion</a:t>
            </a:r>
            <a:r>
              <a:rPr lang="en-US" sz="320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Holding</a:t>
            </a:r>
            <a:endParaRPr lang="ru-RU" sz="320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4A35550-4025-0D12-7AE8-E48220D89A70}"/>
              </a:ext>
            </a:extLst>
          </p:cNvPr>
          <p:cNvSpPr txBox="1">
            <a:spLocks/>
          </p:cNvSpPr>
          <p:nvPr/>
        </p:nvSpPr>
        <p:spPr>
          <a:xfrm>
            <a:off x="14097336" y="5682027"/>
            <a:ext cx="6742295" cy="9866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algn="ctr" defTabSz="914400" rtl="0" eaLnBrk="1" latinLnBrk="0" hangingPunct="1">
              <a:lnSpc>
                <a:spcPts val="3600"/>
              </a:lnSpc>
              <a:spcBef>
                <a:spcPts val="0"/>
              </a:spcBef>
              <a:buNone/>
              <a:defRPr sz="6000" b="0" i="0" kern="1200">
                <a:solidFill>
                  <a:schemeClr val="bg1"/>
                </a:solidFill>
                <a:latin typeface="Effra Medium" panose="020B060302020302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200">
                <a:solidFill>
                  <a:schemeClr val="accent5">
                    <a:lumMod val="10000"/>
                  </a:schemeClr>
                </a:solidFill>
                <a:latin typeface="Arial"/>
                <a:cs typeface="Arial"/>
              </a:rPr>
              <a:t>До </a:t>
            </a:r>
            <a:r>
              <a:rPr lang="en-US" sz="3200">
                <a:solidFill>
                  <a:schemeClr val="accent5">
                    <a:lumMod val="10000"/>
                  </a:schemeClr>
                </a:solidFill>
                <a:latin typeface="Arial"/>
                <a:cs typeface="Arial"/>
              </a:rPr>
              <a:t>4</a:t>
            </a:r>
            <a:r>
              <a:rPr lang="ru-RU" sz="3200">
                <a:solidFill>
                  <a:schemeClr val="accent5">
                    <a:lumMod val="10000"/>
                  </a:schemeClr>
                </a:solidFill>
                <a:latin typeface="Arial"/>
                <a:cs typeface="Arial"/>
              </a:rPr>
              <a:t>0% </a:t>
            </a:r>
            <a:r>
              <a:rPr lang="ru-RU" sz="3200" err="1">
                <a:solidFill>
                  <a:schemeClr val="accent5">
                    <a:lumMod val="10000"/>
                  </a:schemeClr>
                </a:solidFill>
                <a:latin typeface="Arial"/>
                <a:cs typeface="Arial"/>
              </a:rPr>
              <a:t>бэклога</a:t>
            </a:r>
            <a:r>
              <a:rPr lang="ru-RU" sz="3200">
                <a:solidFill>
                  <a:schemeClr val="accent5">
                    <a:lumMod val="10000"/>
                  </a:schemeClr>
                </a:solidFill>
                <a:latin typeface="Arial"/>
                <a:cs typeface="Arial"/>
              </a:rPr>
              <a:t> наполняем </a:t>
            </a:r>
            <a:endParaRPr lang="ru-RU" sz="320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ru-RU" sz="3200">
                <a:solidFill>
                  <a:schemeClr val="accent5">
                    <a:lumMod val="10000"/>
                  </a:schemeClr>
                </a:solidFill>
                <a:latin typeface="Arial"/>
                <a:cs typeface="Arial"/>
              </a:rPr>
              <a:t>требованиями клиентов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8EC93A6-AC5C-7D04-B9EB-D31E2C206039}"/>
              </a:ext>
            </a:extLst>
          </p:cNvPr>
          <p:cNvSpPr txBox="1">
            <a:spLocks/>
          </p:cNvSpPr>
          <p:nvPr/>
        </p:nvSpPr>
        <p:spPr>
          <a:xfrm>
            <a:off x="5199019" y="7986034"/>
            <a:ext cx="6547504" cy="9468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algn="ctr" defTabSz="914400" rtl="0" eaLnBrk="1" latinLnBrk="0" hangingPunct="1">
              <a:lnSpc>
                <a:spcPts val="3600"/>
              </a:lnSpc>
              <a:spcBef>
                <a:spcPts val="0"/>
              </a:spcBef>
              <a:buNone/>
              <a:defRPr sz="6000" b="0" i="0" kern="1200">
                <a:solidFill>
                  <a:schemeClr val="bg1"/>
                </a:solidFill>
                <a:latin typeface="Effra Medium" panose="020B060302020302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20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Проработанный </a:t>
            </a:r>
            <a:r>
              <a:rPr lang="en-US" sz="320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UX </a:t>
            </a:r>
            <a:r>
              <a:rPr lang="ru-RU" sz="320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сокращает время на рутинные задачи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C224101-CAC5-A04E-B79F-8243F209EA90}"/>
              </a:ext>
            </a:extLst>
          </p:cNvPr>
          <p:cNvSpPr txBox="1">
            <a:spLocks/>
          </p:cNvSpPr>
          <p:nvPr/>
        </p:nvSpPr>
        <p:spPr>
          <a:xfrm>
            <a:off x="5180731" y="5701915"/>
            <a:ext cx="5715747" cy="9468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algn="ctr" defTabSz="914400" rtl="0" eaLnBrk="1" latinLnBrk="0" hangingPunct="1">
              <a:lnSpc>
                <a:spcPts val="3600"/>
              </a:lnSpc>
              <a:spcBef>
                <a:spcPts val="0"/>
              </a:spcBef>
              <a:buNone/>
              <a:defRPr sz="6000" b="0" i="0" kern="1200">
                <a:solidFill>
                  <a:schemeClr val="bg1"/>
                </a:solidFill>
                <a:latin typeface="Effra Medium" panose="020B060302020302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20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Подходит для любой методологии разработки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41618E6-EBE8-6EA4-5DBB-99C87059521B}"/>
              </a:ext>
            </a:extLst>
          </p:cNvPr>
          <p:cNvSpPr txBox="1">
            <a:spLocks/>
          </p:cNvSpPr>
          <p:nvPr/>
        </p:nvSpPr>
        <p:spPr>
          <a:xfrm>
            <a:off x="14097336" y="7966145"/>
            <a:ext cx="6742295" cy="9866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algn="ctr" defTabSz="914400" rtl="0" eaLnBrk="1" latinLnBrk="0" hangingPunct="1">
              <a:lnSpc>
                <a:spcPts val="3600"/>
              </a:lnSpc>
              <a:spcBef>
                <a:spcPts val="0"/>
              </a:spcBef>
              <a:buNone/>
              <a:defRPr sz="6000" b="0" i="0" kern="1200">
                <a:solidFill>
                  <a:schemeClr val="bg1"/>
                </a:solidFill>
                <a:latin typeface="Effra Medium" panose="020B0603020203020204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20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Регулярные обновления </a:t>
            </a:r>
            <a:r>
              <a:rPr lang="en-US" sz="320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IT </a:t>
            </a:r>
          </a:p>
          <a:p>
            <a:pPr algn="l">
              <a:lnSpc>
                <a:spcPct val="100000"/>
              </a:lnSpc>
            </a:pPr>
            <a:r>
              <a:rPr lang="en-US" sz="320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</a:t>
            </a:r>
            <a:r>
              <a:rPr lang="ru-RU" sz="320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320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</a:t>
            </a:r>
            <a:r>
              <a:rPr lang="ru-RU" sz="320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-версий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159BA9-CD22-7A92-9A26-E3E8BEA99A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72888" y="5534989"/>
            <a:ext cx="1280731" cy="12807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881574-F58D-D32D-D491-BA934C433E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72888" y="7811392"/>
            <a:ext cx="1296162" cy="12961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6A2864-863B-CE4A-43C7-07FA0BE9EF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54647" y="7811392"/>
            <a:ext cx="1296162" cy="12961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42C60C4-3A28-0CA0-612A-737B35B803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372888" y="3208207"/>
            <a:ext cx="1280731" cy="128073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8711F86-47F5-344A-A1B2-5408881856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54647" y="3208207"/>
            <a:ext cx="1280731" cy="12807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E7ACFBD-BE12-F585-500B-B042390679A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54647" y="5509799"/>
            <a:ext cx="1280731" cy="1280731"/>
          </a:xfrm>
          <a:prstGeom prst="rect">
            <a:avLst/>
          </a:prstGeom>
        </p:spPr>
      </p:pic>
      <p:sp>
        <p:nvSpPr>
          <p:cNvPr id="23" name="Rectangle 4">
            <a:hlinkClick r:id="rId14"/>
            <a:extLst>
              <a:ext uri="{FF2B5EF4-FFF2-40B4-BE49-F238E27FC236}">
                <a16:creationId xmlns:a16="http://schemas.microsoft.com/office/drawing/2014/main" id="{657CB656-39DE-48C1-1392-CB8D7F358CB6}"/>
              </a:ext>
            </a:extLst>
          </p:cNvPr>
          <p:cNvSpPr/>
          <p:nvPr/>
        </p:nvSpPr>
        <p:spPr>
          <a:xfrm>
            <a:off x="3493879" y="9890790"/>
            <a:ext cx="17532357" cy="3180684"/>
          </a:xfrm>
          <a:prstGeom prst="roundRect">
            <a:avLst>
              <a:gd name="adj" fmla="val 7238"/>
            </a:avLst>
          </a:prstGeom>
          <a:solidFill>
            <a:srgbClr val="3976C7"/>
          </a:solidFill>
          <a:ln>
            <a:solidFill>
              <a:srgbClr val="9CAEEC"/>
            </a:solidFill>
          </a:ln>
          <a:effectLst>
            <a:outerShdw blurRad="152400" dist="152400" dir="5400000" algn="ctr" rotWithShape="0">
              <a:srgbClr val="3976C7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chemeClr val="lt1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dist" defTabSz="1828800" hangingPunct="1">
              <a:spcBef>
                <a:spcPts val="0"/>
              </a:spcBef>
            </a:pPr>
            <a:endParaRPr lang="en-US" sz="2400" kern="1200">
              <a:solidFill>
                <a:srgbClr val="6360F1"/>
              </a:solidFill>
              <a:highlight>
                <a:srgbClr val="9CAEEC"/>
              </a:highlight>
              <a:latin typeface="Roboto Light"/>
              <a:cs typeface="Roboto Light"/>
            </a:endParaRPr>
          </a:p>
        </p:txBody>
      </p:sp>
      <p:sp>
        <p:nvSpPr>
          <p:cNvPr id="27" name="TextBox 17">
            <a:extLst>
              <a:ext uri="{FF2B5EF4-FFF2-40B4-BE49-F238E27FC236}">
                <a16:creationId xmlns:a16="http://schemas.microsoft.com/office/drawing/2014/main" id="{F469C4E9-86DB-4820-34B7-53EE61145A4F}"/>
              </a:ext>
            </a:extLst>
          </p:cNvPr>
          <p:cNvSpPr txBox="1"/>
          <p:nvPr/>
        </p:nvSpPr>
        <p:spPr>
          <a:xfrm>
            <a:off x="5604422" y="11930953"/>
            <a:ext cx="14319141" cy="5411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 hangingPunct="1">
              <a:lnSpc>
                <a:spcPts val="3466"/>
              </a:lnSpc>
              <a:spcBef>
                <a:spcPts val="0"/>
              </a:spcBef>
              <a:defRPr/>
            </a:pPr>
            <a:r>
              <a:rPr lang="ru-RU" kern="1200">
                <a:solidFill>
                  <a:schemeClr val="bg1"/>
                </a:solidFill>
                <a:ea typeface="Lato"/>
              </a:rPr>
              <a:t>Номер в </a:t>
            </a:r>
            <a:r>
              <a:rPr lang="ru-RU" b="0" i="0">
                <a:solidFill>
                  <a:schemeClr val="bg1"/>
                </a:solidFill>
                <a:effectLst/>
              </a:rPr>
              <a:t>Едином реестре </a:t>
            </a:r>
            <a:r>
              <a:rPr lang="ru-RU">
                <a:solidFill>
                  <a:schemeClr val="bg1"/>
                </a:solidFill>
              </a:rPr>
              <a:t>российского</a:t>
            </a:r>
            <a:r>
              <a:rPr lang="ru-RU" b="0" i="0">
                <a:solidFill>
                  <a:schemeClr val="bg1"/>
                </a:solidFill>
                <a:effectLst/>
              </a:rPr>
              <a:t> </a:t>
            </a:r>
            <a:r>
              <a:rPr lang="ru-RU">
                <a:solidFill>
                  <a:schemeClr val="bg1"/>
                </a:solidFill>
              </a:rPr>
              <a:t>ПО </a:t>
            </a:r>
            <a:r>
              <a:rPr lang="ru-RU" b="0" i="0">
                <a:solidFill>
                  <a:schemeClr val="bg1"/>
                </a:solidFill>
                <a:effectLst/>
              </a:rPr>
              <a:t>для ЭВМ и баз данных</a:t>
            </a:r>
            <a:endParaRPr lang="ru-RU" kern="1200">
              <a:solidFill>
                <a:schemeClr val="bg1"/>
              </a:solidFill>
              <a:ea typeface="Lato" charset="0"/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5198BD12-73A7-F6C6-91DB-6CDF1ABF454C}"/>
              </a:ext>
            </a:extLst>
          </p:cNvPr>
          <p:cNvGrpSpPr/>
          <p:nvPr/>
        </p:nvGrpSpPr>
        <p:grpSpPr>
          <a:xfrm>
            <a:off x="3357764" y="10109694"/>
            <a:ext cx="2635216" cy="2441952"/>
            <a:chOff x="3357764" y="9709644"/>
            <a:chExt cx="2635216" cy="2441952"/>
          </a:xfrm>
        </p:grpSpPr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5C7F7F93-4FF4-D68C-1EA3-9E9FEFE9E462}"/>
                </a:ext>
              </a:extLst>
            </p:cNvPr>
            <p:cNvSpPr txBox="1"/>
            <p:nvPr/>
          </p:nvSpPr>
          <p:spPr>
            <a:xfrm>
              <a:off x="4043344" y="11514587"/>
              <a:ext cx="1264057" cy="5909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825500" rtl="0" fontAlgn="auto" latinLnBrk="0" hangingPunct="0">
                <a:lnSpc>
                  <a:spcPct val="100000"/>
                </a:lnSpc>
                <a:spcBef>
                  <a:spcPts val="45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828800" hangingPunct="1">
                <a:lnSpc>
                  <a:spcPct val="90000"/>
                </a:lnSpc>
                <a:spcBef>
                  <a:spcPts val="0"/>
                </a:spcBef>
              </a:pPr>
              <a:r>
                <a:rPr lang="ru-RU" sz="3600" b="1" kern="1200">
                  <a:solidFill>
                    <a:srgbClr val="FFFFFF"/>
                  </a:solidFill>
                  <a:ea typeface="Lato"/>
                </a:rPr>
                <a:t>6125</a:t>
              </a:r>
              <a:endParaRPr lang="ru-RU" sz="3600" b="1" kern="1200">
                <a:solidFill>
                  <a:srgbClr val="FFFFFF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Straight Connector 10">
              <a:extLst>
                <a:ext uri="{FF2B5EF4-FFF2-40B4-BE49-F238E27FC236}">
                  <a16:creationId xmlns:a16="http://schemas.microsoft.com/office/drawing/2014/main" id="{86E5F6B8-2CAE-150D-61A5-A3182A3AFC0D}"/>
                </a:ext>
              </a:extLst>
            </p:cNvPr>
            <p:cNvCxnSpPr>
              <a:cxnSpLocks/>
            </p:cNvCxnSpPr>
            <p:nvPr/>
          </p:nvCxnSpPr>
          <p:spPr>
            <a:xfrm>
              <a:off x="4344411" y="11288802"/>
              <a:ext cx="66192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14">
              <a:extLst>
                <a:ext uri="{FF2B5EF4-FFF2-40B4-BE49-F238E27FC236}">
                  <a16:creationId xmlns:a16="http://schemas.microsoft.com/office/drawing/2014/main" id="{65CCB5E1-073A-0958-1F26-C753A0C7A556}"/>
                </a:ext>
              </a:extLst>
            </p:cNvPr>
            <p:cNvCxnSpPr>
              <a:cxnSpLocks/>
            </p:cNvCxnSpPr>
            <p:nvPr/>
          </p:nvCxnSpPr>
          <p:spPr>
            <a:xfrm>
              <a:off x="4344411" y="12151596"/>
              <a:ext cx="66192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AF89A9C-9506-8A66-6B9B-5B878339B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357764" y="9709644"/>
              <a:ext cx="2635216" cy="1375669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816CB3F-2072-21CB-C275-0E3AFB6DEBC6}"/>
              </a:ext>
            </a:extLst>
          </p:cNvPr>
          <p:cNvSpPr txBox="1"/>
          <p:nvPr/>
        </p:nvSpPr>
        <p:spPr>
          <a:xfrm>
            <a:off x="5599665" y="10454851"/>
            <a:ext cx="11022732" cy="9332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</a:pPr>
            <a:r>
              <a:rPr lang="ru-RU">
                <a:solidFill>
                  <a:schemeClr val="bg1"/>
                </a:solidFill>
              </a:rPr>
              <a:t>Система полностью соответствует требованиям импортозамещения на территории РФ</a:t>
            </a:r>
          </a:p>
        </p:txBody>
      </p:sp>
    </p:spTree>
    <p:extLst>
      <p:ext uri="{BB962C8B-B14F-4D97-AF65-F5344CB8AC3E}">
        <p14:creationId xmlns:p14="http://schemas.microsoft.com/office/powerpoint/2010/main" val="338213408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вадрат&#10;&#10;Автоматически созданное описание">
            <a:extLst>
              <a:ext uri="{FF2B5EF4-FFF2-40B4-BE49-F238E27FC236}">
                <a16:creationId xmlns:a16="http://schemas.microsoft.com/office/drawing/2014/main" id="{54B749DD-A7DD-7B81-AC73-3995E05EA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259" y="3503548"/>
            <a:ext cx="9680587" cy="83645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4B891CF-868B-91B8-4D56-EF992F75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605" y="4349996"/>
            <a:ext cx="9012978" cy="6781102"/>
          </a:xfrm>
          <a:prstGeom prst="roundRect">
            <a:avLst>
              <a:gd name="adj" fmla="val 0"/>
            </a:avLst>
          </a:prstGeom>
          <a:effectLst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0C1ABC-5668-0A29-5681-271265AA4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6710" y="2795955"/>
            <a:ext cx="5958668" cy="9744563"/>
          </a:xfrm>
          <a:prstGeom prst="roundRect">
            <a:avLst>
              <a:gd name="adj" fmla="val 4656"/>
            </a:avLst>
          </a:prstGeom>
          <a:effectLst>
            <a:outerShdw blurRad="215900" sx="102000" sy="102000" algn="ctr" rotWithShape="0">
              <a:prstClr val="black">
                <a:alpha val="23000"/>
              </a:prstClr>
            </a:outerShdw>
          </a:effectLst>
        </p:spPr>
      </p:pic>
      <p:sp>
        <p:nvSpPr>
          <p:cNvPr id="2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224" name="Section Title"/>
          <p:cNvSpPr txBox="1">
            <a:spLocks noGrp="1"/>
          </p:cNvSpPr>
          <p:nvPr>
            <p:ph type="title"/>
          </p:nvPr>
        </p:nvSpPr>
        <p:spPr>
          <a:xfrm>
            <a:off x="1056126" y="1028829"/>
            <a:ext cx="21193265" cy="11317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Широкие возможности </a:t>
            </a:r>
            <a:r>
              <a:rPr lang="en-US" dirty="0"/>
              <a:t>Public API</a:t>
            </a:r>
            <a:endParaRPr lang="ru-RU" dirty="0"/>
          </a:p>
        </p:txBody>
      </p:sp>
      <p:sp>
        <p:nvSpPr>
          <p:cNvPr id="225" name="1. Lorem ipsum dolor sit amet…"/>
          <p:cNvSpPr txBox="1">
            <a:spLocks noGrp="1"/>
          </p:cNvSpPr>
          <p:nvPr>
            <p:ph type="body" sz="quarter" idx="1"/>
          </p:nvPr>
        </p:nvSpPr>
        <p:spPr>
          <a:xfrm>
            <a:off x="1067898" y="3002159"/>
            <a:ext cx="5981258" cy="56204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defTabSz="660400">
              <a:spcBef>
                <a:spcPts val="3600"/>
              </a:spcBef>
              <a:buClr>
                <a:srgbClr val="3976C7"/>
              </a:buClr>
              <a:buFont typeface="Arial" panose="020B0604020202020204" pitchFamily="34" charset="0"/>
              <a:buChar char="•"/>
              <a:defRPr sz="2560"/>
            </a:pPr>
            <a:r>
              <a:rPr lang="ru-RU" sz="2800"/>
              <a:t>Управляйте интеграцией автоматизированного тестирования</a:t>
            </a:r>
          </a:p>
          <a:p>
            <a:pPr marL="457200" indent="-457200" defTabSz="660400">
              <a:spcBef>
                <a:spcPts val="3600"/>
              </a:spcBef>
              <a:buClr>
                <a:srgbClr val="3976C7"/>
              </a:buClr>
              <a:buFont typeface="Arial" panose="020B0604020202020204" pitchFamily="34" charset="0"/>
              <a:buChar char="•"/>
              <a:defRPr sz="2560"/>
            </a:pPr>
            <a:r>
              <a:rPr lang="ru-RU" sz="2800"/>
              <a:t>Создавайте и контролируйте запуски тестов</a:t>
            </a:r>
          </a:p>
          <a:p>
            <a:pPr marL="457200" indent="-457200" defTabSz="660400">
              <a:spcBef>
                <a:spcPts val="3600"/>
              </a:spcBef>
              <a:buClr>
                <a:srgbClr val="3976C7"/>
              </a:buClr>
              <a:buFont typeface="Arial" panose="020B0604020202020204" pitchFamily="34" charset="0"/>
              <a:buChar char="•"/>
              <a:defRPr sz="2560"/>
            </a:pPr>
            <a:r>
              <a:rPr lang="ru-RU" sz="2800"/>
              <a:t>Получайте результаты </a:t>
            </a:r>
            <a:r>
              <a:rPr lang="ru-RU" sz="2800" err="1"/>
              <a:t>автотестов</a:t>
            </a:r>
            <a:r>
              <a:rPr lang="ru-RU" sz="2800"/>
              <a:t> </a:t>
            </a:r>
          </a:p>
          <a:p>
            <a:pPr marL="457200" indent="-457200" defTabSz="660400">
              <a:spcBef>
                <a:spcPts val="3600"/>
              </a:spcBef>
              <a:buClr>
                <a:srgbClr val="3976C7"/>
              </a:buClr>
              <a:buFont typeface="Arial" panose="020B0604020202020204" pitchFamily="34" charset="0"/>
              <a:buChar char="•"/>
              <a:defRPr sz="2560"/>
            </a:pPr>
            <a:r>
              <a:rPr lang="ru-RU" sz="2800"/>
              <a:t>Управляйте сущностями и проектами через API</a:t>
            </a:r>
          </a:p>
        </p:txBody>
      </p:sp>
      <p:sp>
        <p:nvSpPr>
          <p:cNvPr id="238" name="Прямоугольник: скругленные углы 237">
            <a:extLst>
              <a:ext uri="{FF2B5EF4-FFF2-40B4-BE49-F238E27FC236}">
                <a16:creationId xmlns:a16="http://schemas.microsoft.com/office/drawing/2014/main" id="{FA701E73-5E08-A280-727F-A4B4EACC0040}"/>
              </a:ext>
            </a:extLst>
          </p:cNvPr>
          <p:cNvSpPr/>
          <p:nvPr/>
        </p:nvSpPr>
        <p:spPr>
          <a:xfrm>
            <a:off x="1152322" y="8718765"/>
            <a:ext cx="5426209" cy="1748083"/>
          </a:xfrm>
          <a:prstGeom prst="roundRect">
            <a:avLst/>
          </a:prstGeom>
          <a:solidFill>
            <a:srgbClr val="FF4303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E5D7"/>
              </a:solidFill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6966BA0B-B2B8-2A76-931C-0A1BABB8C9FF}"/>
              </a:ext>
            </a:extLst>
          </p:cNvPr>
          <p:cNvSpPr txBox="1"/>
          <p:nvPr/>
        </p:nvSpPr>
        <p:spPr>
          <a:xfrm>
            <a:off x="1483031" y="8991263"/>
            <a:ext cx="4909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IT может интегрироваться с любой CI-системой, у которой есть </a:t>
            </a:r>
            <a:r>
              <a:rPr lang="ru-RU" sz="2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ru-RU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API</a:t>
            </a:r>
          </a:p>
        </p:txBody>
      </p:sp>
    </p:spTree>
    <p:extLst>
      <p:ext uri="{BB962C8B-B14F-4D97-AF65-F5344CB8AC3E}">
        <p14:creationId xmlns:p14="http://schemas.microsoft.com/office/powerpoint/2010/main" val="115284202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F3BC5-8C91-303C-A2C3-D77454207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IT CLI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EA611D-1AC3-EFCA-C662-19265FB18A7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067898" y="3088933"/>
            <a:ext cx="9428652" cy="1711667"/>
          </a:xfrm>
        </p:spPr>
        <p:txBody>
          <a:bodyPr>
            <a:normAutofit fontScale="85000" lnSpcReduction="10000"/>
          </a:bodyPr>
          <a:lstStyle/>
          <a:p>
            <a:r>
              <a:rPr lang="ru-RU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Test IT </a:t>
            </a:r>
            <a:r>
              <a:rPr lang="en-US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Command Line Interface</a:t>
            </a:r>
            <a:r>
              <a:rPr lang="ru-RU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это утилита </a:t>
            </a:r>
            <a:r>
              <a: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взаимодействия</a:t>
            </a:r>
            <a:r>
              <a:rPr lang="ru-RU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 Test IT. Позволяет легко и быстро собирать и загружать результаты </a:t>
            </a:r>
            <a:r>
              <a:rPr lang="ru-RU" b="0" i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автотестов</a:t>
            </a:r>
            <a:r>
              <a:rPr lang="ru-RU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интегрировать любые тестовые фреймворки.</a:t>
            </a:r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259890-3072-5710-4918-192BE493D713}"/>
              </a:ext>
            </a:extLst>
          </p:cNvPr>
          <p:cNvSpPr txBox="1"/>
          <p:nvPr/>
        </p:nvSpPr>
        <p:spPr>
          <a:xfrm>
            <a:off x="1067898" y="5745302"/>
            <a:ext cx="8552352" cy="50244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 algn="l">
              <a:buClr>
                <a:srgbClr val="3976C7"/>
              </a:buClr>
              <a:buFont typeface="Arial" panose="020B0604020202020204" pitchFamily="34" charset="0"/>
              <a:buChar char="•"/>
            </a:pPr>
            <a:r>
              <a:rPr lang="ru-RU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8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ыстрая загрузка результатов автоматизированных тестов</a:t>
            </a:r>
          </a:p>
          <a:p>
            <a:pPr marL="457200" indent="-457200" algn="l">
              <a:buClr>
                <a:srgbClr val="3976C7"/>
              </a:buClr>
              <a:buFont typeface="Arial" panose="020B0604020202020204" pitchFamily="34" charset="0"/>
              <a:buChar char="•"/>
            </a:pPr>
            <a:r>
              <a:rPr lang="ru-RU" sz="28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Простая </a:t>
            </a:r>
            <a:r>
              <a:rPr lang="ru-RU" sz="2800" b="0" i="0" strike="noStrike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интеграция с CI/CD системами</a:t>
            </a:r>
            <a:r>
              <a:rPr lang="ru-RU" sz="28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такими как </a:t>
            </a:r>
            <a:r>
              <a:rPr lang="ru-RU" sz="2800" b="0" i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GitHub</a:t>
            </a:r>
            <a:r>
              <a:rPr lang="ru-RU" sz="28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0" i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GitLab</a:t>
            </a:r>
            <a:r>
              <a:rPr lang="ru-RU" sz="28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0" i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Jenkins</a:t>
            </a:r>
            <a:r>
              <a:rPr lang="ru-RU" sz="28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 другими</a:t>
            </a:r>
          </a:p>
          <a:p>
            <a:pPr marL="457200" indent="-457200" algn="l">
              <a:buClr>
                <a:srgbClr val="3976C7"/>
              </a:buClr>
              <a:buFont typeface="Arial" panose="020B0604020202020204" pitchFamily="34" charset="0"/>
              <a:buChar char="•"/>
            </a:pPr>
            <a:r>
              <a:rPr lang="ru-RU" sz="28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Поддержка параллельного запуска тестов</a:t>
            </a:r>
          </a:p>
          <a:p>
            <a:pPr marL="457200" indent="-457200" algn="l">
              <a:buClr>
                <a:srgbClr val="3976C7"/>
              </a:buClr>
              <a:buFont typeface="Arial" panose="020B0604020202020204" pitchFamily="34" charset="0"/>
              <a:buChar char="•"/>
            </a:pPr>
            <a:r>
              <a:rPr lang="ru-RU" sz="2800" b="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Легкая установка на любые платформы и окружения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39D6D2D-FA86-39E7-8036-EC2DD6A018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87951" y="12140811"/>
            <a:ext cx="1118021" cy="9679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5767B7-F601-A790-942C-8236BF7852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9341" y="12394098"/>
            <a:ext cx="3543508" cy="5463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3B83C49-DFF2-0CD6-595A-83F4ADEC49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749" y="12101277"/>
            <a:ext cx="2803894" cy="9424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6A46EAD-2F51-3571-8765-D89642369A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16379" y="12324873"/>
            <a:ext cx="2803894" cy="59985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0C3A870-A7BE-3740-A30A-D435B1C999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121" y="12140811"/>
            <a:ext cx="1965093" cy="96797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3B85842-EF0B-7370-9B84-072F1C9CF4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141709" y="12309064"/>
            <a:ext cx="2331086" cy="716429"/>
          </a:xfrm>
          <a:prstGeom prst="rect">
            <a:avLst/>
          </a:prstGeom>
        </p:spPr>
      </p:pic>
      <p:sp>
        <p:nvSpPr>
          <p:cNvPr id="7" name="Номер слайда">
            <a:extLst>
              <a:ext uri="{FF2B5EF4-FFF2-40B4-BE49-F238E27FC236}">
                <a16:creationId xmlns:a16="http://schemas.microsoft.com/office/drawing/2014/main" id="{46D02AE0-5700-7D4D-A95E-FAEC3244710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3139584" y="12909794"/>
            <a:ext cx="453239" cy="4610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7EB8B2-55D2-D67E-266B-6CC2B94CBBC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326" y="2680384"/>
            <a:ext cx="11638666" cy="794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7447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id="{B5EBC5B4-771E-E715-058C-F504D78A977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98" name="Заголовок 1">
            <a:extLst>
              <a:ext uri="{FF2B5EF4-FFF2-40B4-BE49-F238E27FC236}">
                <a16:creationId xmlns:a16="http://schemas.microsoft.com/office/drawing/2014/main" id="{AA33F927-6576-F850-36D2-1A1BE17EA14C}"/>
              </a:ext>
            </a:extLst>
          </p:cNvPr>
          <p:cNvSpPr txBox="1">
            <a:spLocks/>
          </p:cNvSpPr>
          <p:nvPr/>
        </p:nvSpPr>
        <p:spPr>
          <a:xfrm>
            <a:off x="1056126" y="1028829"/>
            <a:ext cx="17337382" cy="1131763"/>
          </a:xfrm>
          <a:prstGeom prst="rect">
            <a:avLst/>
          </a:prstGeom>
        </p:spPr>
        <p:txBody>
          <a:bodyPr/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irce Rounded Alt Bold"/>
              </a:defRPr>
            </a:lvl1pPr>
            <a:lvl2pPr marL="0" marR="0" indent="457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irce Rounded Alt Bold"/>
              </a:defRPr>
            </a:lvl2pPr>
            <a:lvl3pPr marL="0" marR="0" indent="914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irce Rounded Alt Bold"/>
              </a:defRPr>
            </a:lvl3pPr>
            <a:lvl4pPr marL="0" marR="0" indent="1371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irce Rounded Alt Bold"/>
              </a:defRPr>
            </a:lvl4pPr>
            <a:lvl5pPr marL="0" marR="0" indent="18288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irce Rounded Alt Bold"/>
              </a:defRPr>
            </a:lvl5pPr>
            <a:lvl6pPr marL="0" marR="0" indent="2286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irce Rounded Alt Bold"/>
              </a:defRPr>
            </a:lvl6pPr>
            <a:lvl7pPr marL="0" marR="0" indent="27432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irce Rounded Alt Bold"/>
              </a:defRPr>
            </a:lvl7pPr>
            <a:lvl8pPr marL="0" marR="0" indent="32004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irce Rounded Alt Bold"/>
              </a:defRPr>
            </a:lvl8pPr>
            <a:lvl9pPr marL="0" marR="0" indent="36576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2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irce Rounded Alt Bold"/>
              </a:defRPr>
            </a:lvl9pPr>
          </a:lstStyle>
          <a:p>
            <a:pPr hangingPunct="1"/>
            <a:r>
              <a:rPr lang="ru-RU" sz="6400">
                <a:solidFill>
                  <a:srgbClr val="3976C7"/>
                </a:solidFill>
              </a:rPr>
              <a:t>Совместимость с фреймворками</a:t>
            </a:r>
          </a:p>
        </p:txBody>
      </p:sp>
      <p:pic>
        <p:nvPicPr>
          <p:cNvPr id="108" name="Рисунок 107" descr="Изображение выглядит как текст, экран, монитор, черный&#10;&#10;Автоматически созданное описание">
            <a:extLst>
              <a:ext uri="{FF2B5EF4-FFF2-40B4-BE49-F238E27FC236}">
                <a16:creationId xmlns:a16="http://schemas.microsoft.com/office/drawing/2014/main" id="{6968AAC7-539C-C67F-97DD-430ECF454F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26" y="2428937"/>
            <a:ext cx="19851982" cy="1094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6400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224318" y="12909794"/>
            <a:ext cx="283770" cy="46106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79" name="Section Title"/>
          <p:cNvSpPr txBox="1">
            <a:spLocks noGrp="1"/>
          </p:cNvSpPr>
          <p:nvPr>
            <p:ph type="title"/>
          </p:nvPr>
        </p:nvSpPr>
        <p:spPr>
          <a:xfrm>
            <a:off x="1056126" y="1028829"/>
            <a:ext cx="20238843" cy="11317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/>
              <a:t>Нам доверяют более 400 компаний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7E68B7-C645-EEE1-11F1-AED841E67FE4}"/>
              </a:ext>
            </a:extLst>
          </p:cNvPr>
          <p:cNvSpPr txBox="1"/>
          <p:nvPr/>
        </p:nvSpPr>
        <p:spPr>
          <a:xfrm>
            <a:off x="1056125" y="2792539"/>
            <a:ext cx="6306349" cy="9582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indent="-285750">
              <a:lnSpc>
                <a:spcPct val="100000"/>
              </a:lnSpc>
              <a:buClr>
                <a:srgbClr val="3976C7"/>
              </a:buClr>
              <a:buFont typeface="Arial" panose="020B0604020202020204" pitchFamily="34" charset="0"/>
              <a:buChar char="•"/>
            </a:pPr>
            <a:r>
              <a:rPr lang="ru-RU">
                <a:solidFill>
                  <a:srgbClr val="2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Банки</a:t>
            </a:r>
          </a:p>
          <a:p>
            <a:pPr marL="285750" indent="-285750">
              <a:lnSpc>
                <a:spcPct val="100000"/>
              </a:lnSpc>
              <a:buClr>
                <a:srgbClr val="3976C7"/>
              </a:buClr>
              <a:buFont typeface="Arial" panose="020B0604020202020204" pitchFamily="34" charset="0"/>
              <a:buChar char="•"/>
            </a:pPr>
            <a:r>
              <a:rPr lang="ru-RU">
                <a:solidFill>
                  <a:srgbClr val="2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Промышленные предприятия</a:t>
            </a:r>
          </a:p>
          <a:p>
            <a:pPr marL="285750" indent="-285750">
              <a:lnSpc>
                <a:spcPct val="100000"/>
              </a:lnSpc>
              <a:buClr>
                <a:srgbClr val="3976C7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>
                <a:solidFill>
                  <a:srgbClr val="2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-департаменты государственных учреждений</a:t>
            </a:r>
          </a:p>
          <a:p>
            <a:pPr marL="285750" indent="-285750">
              <a:lnSpc>
                <a:spcPct val="100000"/>
              </a:lnSpc>
              <a:buClr>
                <a:srgbClr val="3976C7"/>
              </a:buClr>
              <a:buFont typeface="Arial" panose="020B0604020202020204" pitchFamily="34" charset="0"/>
              <a:buChar char="•"/>
            </a:pPr>
            <a:r>
              <a:rPr lang="ru-RU">
                <a:solidFill>
                  <a:srgbClr val="2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Онлайн-ритейлеры</a:t>
            </a:r>
          </a:p>
          <a:p>
            <a:pPr marL="285750" indent="-285750">
              <a:lnSpc>
                <a:spcPct val="100000"/>
              </a:lnSpc>
              <a:buClr>
                <a:srgbClr val="3976C7"/>
              </a:buClr>
              <a:buFont typeface="Arial" panose="020B0604020202020204" pitchFamily="34" charset="0"/>
              <a:buChar char="•"/>
            </a:pPr>
            <a:r>
              <a:rPr lang="ru-RU">
                <a:solidFill>
                  <a:srgbClr val="2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Крупные </a:t>
            </a:r>
            <a:r>
              <a:rPr lang="en-US">
                <a:solidFill>
                  <a:srgbClr val="2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>
                <a:solidFill>
                  <a:srgbClr val="2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</a:p>
          <a:p>
            <a:pPr marL="285750" indent="-285750">
              <a:lnSpc>
                <a:spcPct val="100000"/>
              </a:lnSpc>
              <a:buClr>
                <a:srgbClr val="3976C7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err="1">
                <a:solidFill>
                  <a:srgbClr val="2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аутсорс</a:t>
            </a:r>
            <a:endParaRPr lang="ru-RU">
              <a:solidFill>
                <a:srgbClr val="2021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buClr>
                <a:srgbClr val="3976C7"/>
              </a:buClr>
              <a:buFont typeface="Arial" panose="020B0604020202020204" pitchFamily="34" charset="0"/>
              <a:buChar char="•"/>
            </a:pPr>
            <a:r>
              <a:rPr lang="ru-RU">
                <a:solidFill>
                  <a:srgbClr val="2021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учреждения и онлайн-курсы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3976C7"/>
              </a:buClr>
              <a:buSzTx/>
              <a:buFontTx/>
              <a:buNone/>
              <a:tabLst/>
            </a:pPr>
            <a:endParaRPr kumimoji="0" lang="ru-RU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9F1439-B895-6218-4E75-95B3310FE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474" y="3237236"/>
            <a:ext cx="14803034" cy="873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011381"/>
      </p:ext>
    </p:extLst>
  </p:cSld>
  <p:clrMapOvr>
    <a:masterClrMapping/>
  </p:clrMapOvr>
  <p:transition spd="med"/>
  <p:extLst>
    <p:ext uri="{6950BFC3-D8DA-4A85-94F7-54DA5524770B}">
      <p188:commentRel xmlns=""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3224318" y="12909794"/>
            <a:ext cx="283770" cy="461060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 dirty="0"/>
              <a:t>8</a:t>
            </a:fld>
            <a:endParaRPr/>
          </a:p>
        </p:txBody>
      </p:sp>
      <p:sp>
        <p:nvSpPr>
          <p:cNvPr id="179" name="Section Title"/>
          <p:cNvSpPr txBox="1">
            <a:spLocks noGrp="1"/>
          </p:cNvSpPr>
          <p:nvPr>
            <p:ph type="title"/>
          </p:nvPr>
        </p:nvSpPr>
        <p:spPr>
          <a:xfrm>
            <a:off x="1056126" y="1028829"/>
            <a:ext cx="20238843" cy="11317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О компании-разработчике</a:t>
            </a:r>
          </a:p>
        </p:txBody>
      </p:sp>
      <p:sp>
        <p:nvSpPr>
          <p:cNvPr id="38" name="TextBox 13">
            <a:extLst>
              <a:ext uri="{FF2B5EF4-FFF2-40B4-BE49-F238E27FC236}">
                <a16:creationId xmlns:a16="http://schemas.microsoft.com/office/drawing/2014/main" id="{F2E6846E-9AA7-430E-A63F-47F333833455}"/>
              </a:ext>
            </a:extLst>
          </p:cNvPr>
          <p:cNvSpPr txBox="1"/>
          <p:nvPr/>
        </p:nvSpPr>
        <p:spPr>
          <a:xfrm>
            <a:off x="2585067" y="12112341"/>
            <a:ext cx="2962741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 hangingPunct="1">
              <a:spcBef>
                <a:spcPts val="0"/>
              </a:spcBef>
              <a:defRPr/>
            </a:pPr>
            <a:r>
              <a:rPr lang="ru-RU" sz="2800" kern="1200" dirty="0" smtClean="0">
                <a:solidFill>
                  <a:srgbClr val="20213B"/>
                </a:solidFill>
                <a:ea typeface="Lato"/>
              </a:rPr>
              <a:t>Резидент </a:t>
            </a:r>
            <a:r>
              <a:rPr lang="ru-RU" sz="2800" kern="1200" dirty="0" smtClean="0">
                <a:solidFill>
                  <a:srgbClr val="20213B"/>
                </a:solidFill>
                <a:ea typeface="+mn-ea"/>
              </a:rPr>
              <a:t>«</a:t>
            </a:r>
            <a:r>
              <a:rPr lang="ru-RU" sz="2800" kern="1200" dirty="0" err="1">
                <a:solidFill>
                  <a:srgbClr val="20213B"/>
                </a:solidFill>
                <a:ea typeface="+mn-ea"/>
              </a:rPr>
              <a:t>Сколково</a:t>
            </a:r>
            <a:r>
              <a:rPr lang="ru-RU" sz="2800" kern="1200" dirty="0">
                <a:solidFill>
                  <a:srgbClr val="20213B"/>
                </a:solidFill>
                <a:ea typeface="+mn-ea"/>
              </a:rPr>
              <a:t>»</a:t>
            </a:r>
            <a:endParaRPr lang="en-US" sz="2800" kern="1200" dirty="0">
              <a:solidFill>
                <a:srgbClr val="20213B"/>
              </a:solidFill>
              <a:ea typeface="Lato" charset="0"/>
            </a:endParaRPr>
          </a:p>
        </p:txBody>
      </p:sp>
      <p:sp>
        <p:nvSpPr>
          <p:cNvPr id="39" name="TextBox 15">
            <a:extLst>
              <a:ext uri="{FF2B5EF4-FFF2-40B4-BE49-F238E27FC236}">
                <a16:creationId xmlns:a16="http://schemas.microsoft.com/office/drawing/2014/main" id="{9AD30963-B7CA-471C-A13F-E447D9B7BDFE}"/>
              </a:ext>
            </a:extLst>
          </p:cNvPr>
          <p:cNvSpPr txBox="1"/>
          <p:nvPr/>
        </p:nvSpPr>
        <p:spPr>
          <a:xfrm>
            <a:off x="7757490" y="12259557"/>
            <a:ext cx="2905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 hangingPunct="1">
              <a:spcBef>
                <a:spcPts val="0"/>
              </a:spcBef>
              <a:defRPr/>
            </a:pPr>
            <a:r>
              <a:rPr lang="ru-RU" sz="2800" kern="1200" dirty="0">
                <a:solidFill>
                  <a:srgbClr val="20213B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Партнер </a:t>
            </a:r>
            <a:r>
              <a:rPr lang="ru-RU" sz="2800" kern="1200" dirty="0" smtClean="0">
                <a:solidFill>
                  <a:srgbClr val="20213B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ОЭЗ «</a:t>
            </a:r>
            <a:r>
              <a:rPr lang="ru-RU" sz="2800" kern="1200" dirty="0" err="1">
                <a:solidFill>
                  <a:srgbClr val="20213B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Иннополис</a:t>
            </a:r>
            <a:r>
              <a:rPr lang="ru-RU" sz="2800" kern="1200" dirty="0">
                <a:solidFill>
                  <a:srgbClr val="20213B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»</a:t>
            </a:r>
            <a:endParaRPr lang="en-US" sz="2800" kern="1200" dirty="0">
              <a:solidFill>
                <a:srgbClr val="20213B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sp>
        <p:nvSpPr>
          <p:cNvPr id="40" name="TextBox 19">
            <a:extLst>
              <a:ext uri="{FF2B5EF4-FFF2-40B4-BE49-F238E27FC236}">
                <a16:creationId xmlns:a16="http://schemas.microsoft.com/office/drawing/2014/main" id="{90D0451C-B655-4984-86FD-D7CF747F3F01}"/>
              </a:ext>
            </a:extLst>
          </p:cNvPr>
          <p:cNvSpPr txBox="1"/>
          <p:nvPr/>
        </p:nvSpPr>
        <p:spPr>
          <a:xfrm>
            <a:off x="11933809" y="11872691"/>
            <a:ext cx="29499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 hangingPunct="1">
              <a:spcBef>
                <a:spcPts val="0"/>
              </a:spcBef>
              <a:defRPr/>
            </a:pPr>
            <a:r>
              <a:rPr lang="ru-RU" sz="2800" kern="1200" dirty="0">
                <a:solidFill>
                  <a:srgbClr val="20213B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Член </a:t>
            </a:r>
            <a:r>
              <a:rPr lang="ru-RU" sz="2800" kern="1200" dirty="0" smtClean="0">
                <a:solidFill>
                  <a:srgbClr val="20213B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ассоциации «</a:t>
            </a:r>
            <a:r>
              <a:rPr lang="ru-RU" sz="2800" kern="1200" dirty="0">
                <a:solidFill>
                  <a:srgbClr val="20213B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РУССОФТ»</a:t>
            </a:r>
            <a:endParaRPr lang="en-US" sz="2800" kern="1200" dirty="0">
              <a:solidFill>
                <a:srgbClr val="20213B"/>
              </a:solidFill>
              <a:latin typeface="Arial" panose="020B0604020202020204" pitchFamily="34" charset="0"/>
              <a:ea typeface="Lato" charset="0"/>
              <a:cs typeface="Arial" panose="020B0604020202020204" pitchFamily="34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4AA7164-B37F-4697-8916-613540D22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3358" y="11872691"/>
            <a:ext cx="1232665" cy="128595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04C822B-0765-4FDD-8FBE-B510C5F48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83" y="11997898"/>
            <a:ext cx="1571262" cy="118299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D7239E6-1EB7-8E8F-C39E-37FDDCFA8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318" y="11767672"/>
            <a:ext cx="2027721" cy="1531483"/>
          </a:xfrm>
          <a:prstGeom prst="rect">
            <a:avLst/>
          </a:prstGeom>
        </p:spPr>
      </p:pic>
      <p:sp>
        <p:nvSpPr>
          <p:cNvPr id="21" name="TextBox 11">
            <a:extLst>
              <a:ext uri="{FF2B5EF4-FFF2-40B4-BE49-F238E27FC236}">
                <a16:creationId xmlns:a16="http://schemas.microsoft.com/office/drawing/2014/main" id="{7E0AF2A3-01C5-4A54-B357-2DA4DF38D451}"/>
              </a:ext>
            </a:extLst>
          </p:cNvPr>
          <p:cNvSpPr txBox="1"/>
          <p:nvPr/>
        </p:nvSpPr>
        <p:spPr>
          <a:xfrm>
            <a:off x="10991076" y="5207528"/>
            <a:ext cx="2501412" cy="1486369"/>
          </a:xfrm>
          <a:prstGeom prst="rect">
            <a:avLst/>
          </a:prstGeom>
          <a:noFill/>
        </p:spPr>
        <p:txBody>
          <a:bodyPr wrap="square" lIns="182880" tIns="91440" rIns="182880" bIns="9144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 hangingPunct="1">
              <a:spcBef>
                <a:spcPts val="0"/>
              </a:spcBef>
              <a:defRPr/>
            </a:pPr>
            <a:r>
              <a:rPr lang="ru-RU" kern="1200" dirty="0">
                <a:solidFill>
                  <a:schemeClr val="tx1"/>
                </a:solidFill>
                <a:ea typeface="Lato"/>
              </a:rPr>
              <a:t>Основана</a:t>
            </a:r>
            <a:r>
              <a:rPr lang="en-US" kern="1200" dirty="0">
                <a:solidFill>
                  <a:schemeClr val="tx1"/>
                </a:solidFill>
                <a:ea typeface="Lato"/>
              </a:rPr>
              <a:t>:</a:t>
            </a:r>
          </a:p>
          <a:p>
            <a:pPr defTabSz="1828800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4000" b="1" kern="1200" dirty="0">
                <a:solidFill>
                  <a:srgbClr val="3875C5"/>
                </a:solidFill>
                <a:ea typeface="Lato"/>
              </a:rPr>
              <a:t>2019 год</a:t>
            </a:r>
            <a:endParaRPr lang="en-US" sz="4000" b="1" kern="1200" dirty="0">
              <a:solidFill>
                <a:srgbClr val="3875C5"/>
              </a:solidFill>
              <a:ea typeface="Lato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56345D50-D844-F882-BE73-75ECB5C259E7}"/>
              </a:ext>
            </a:extLst>
          </p:cNvPr>
          <p:cNvSpPr txBox="1"/>
          <p:nvPr/>
        </p:nvSpPr>
        <p:spPr>
          <a:xfrm>
            <a:off x="14333682" y="5215072"/>
            <a:ext cx="3589983" cy="1486369"/>
          </a:xfrm>
          <a:prstGeom prst="rect">
            <a:avLst/>
          </a:prstGeom>
          <a:noFill/>
        </p:spPr>
        <p:txBody>
          <a:bodyPr wrap="square" lIns="182880" tIns="91440" rIns="182880" bIns="9144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 hangingPunct="1">
              <a:spcBef>
                <a:spcPts val="0"/>
              </a:spcBef>
              <a:defRPr/>
            </a:pPr>
            <a:r>
              <a:rPr lang="ru-RU" kern="1200" dirty="0">
                <a:solidFill>
                  <a:schemeClr val="tx1"/>
                </a:solidFill>
                <a:ea typeface="Lato"/>
              </a:rPr>
              <a:t>Команда:</a:t>
            </a:r>
            <a:endParaRPr lang="en-US" kern="1200" dirty="0">
              <a:solidFill>
                <a:schemeClr val="tx1"/>
              </a:solidFill>
              <a:ea typeface="Lato"/>
            </a:endParaRPr>
          </a:p>
          <a:p>
            <a:pPr defTabSz="1828800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4000" b="1" kern="1200" dirty="0">
                <a:solidFill>
                  <a:srgbClr val="3875C5"/>
                </a:solidFill>
                <a:ea typeface="Lato"/>
              </a:rPr>
              <a:t>70 </a:t>
            </a:r>
            <a:r>
              <a:rPr lang="ru-RU" sz="4000" b="1" kern="1200" dirty="0">
                <a:solidFill>
                  <a:srgbClr val="3875C5"/>
                </a:solidFill>
                <a:ea typeface="Lato"/>
              </a:rPr>
              <a:t>человек</a:t>
            </a:r>
            <a:endParaRPr lang="en-US" sz="4000" b="1" kern="1200" dirty="0">
              <a:solidFill>
                <a:srgbClr val="3875C5"/>
              </a:solidFill>
              <a:ea typeface="Lato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82353336-35F3-83A5-19A2-1713F8F432A1}"/>
              </a:ext>
            </a:extLst>
          </p:cNvPr>
          <p:cNvSpPr txBox="1"/>
          <p:nvPr/>
        </p:nvSpPr>
        <p:spPr>
          <a:xfrm>
            <a:off x="18328083" y="5207528"/>
            <a:ext cx="3928650" cy="1486369"/>
          </a:xfrm>
          <a:prstGeom prst="rect">
            <a:avLst/>
          </a:prstGeom>
          <a:noFill/>
        </p:spPr>
        <p:txBody>
          <a:bodyPr wrap="square" lIns="182880" tIns="91440" rIns="182880" bIns="9144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 hangingPunct="1">
              <a:spcBef>
                <a:spcPts val="0"/>
              </a:spcBef>
              <a:defRPr/>
            </a:pPr>
            <a:r>
              <a:rPr lang="ru-RU" kern="1200" dirty="0">
                <a:solidFill>
                  <a:schemeClr val="tx1"/>
                </a:solidFill>
                <a:ea typeface="Lato"/>
              </a:rPr>
              <a:t>Клиенты:</a:t>
            </a:r>
            <a:endParaRPr lang="en-US" kern="1200" dirty="0">
              <a:solidFill>
                <a:schemeClr val="tx1"/>
              </a:solidFill>
              <a:ea typeface="Lato"/>
            </a:endParaRPr>
          </a:p>
          <a:p>
            <a:pPr defTabSz="1828800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4000" b="1" kern="1200" dirty="0">
                <a:solidFill>
                  <a:srgbClr val="3875C5"/>
                </a:solidFill>
                <a:ea typeface="Lato"/>
              </a:rPr>
              <a:t>Более 400</a:t>
            </a:r>
            <a:endParaRPr lang="en-US" sz="4000" b="1" kern="1200" dirty="0">
              <a:solidFill>
                <a:srgbClr val="3875C5"/>
              </a:solidFill>
              <a:ea typeface="Lato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:a16="http://schemas.microsoft.com/office/drawing/2014/main" id="{9B1A883D-053F-FBAA-E04A-C657714AB272}"/>
              </a:ext>
            </a:extLst>
          </p:cNvPr>
          <p:cNvSpPr txBox="1"/>
          <p:nvPr/>
        </p:nvSpPr>
        <p:spPr>
          <a:xfrm>
            <a:off x="17528348" y="11828669"/>
            <a:ext cx="2665616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>
              <a:spcBef>
                <a:spcPts val="0"/>
              </a:spcBef>
              <a:defRPr/>
            </a:pPr>
            <a:r>
              <a:rPr lang="ru-RU" sz="2800" kern="1200" dirty="0">
                <a:solidFill>
                  <a:srgbClr val="20213B"/>
                </a:solidFill>
                <a:ea typeface="Lato"/>
              </a:rPr>
              <a:t>Член Ассоциации АРПП</a:t>
            </a:r>
            <a:endParaRPr lang="ru-RU" dirty="0">
              <a:ea typeface="Lato"/>
            </a:endParaRPr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939A3004-1C9C-2A3F-4EFB-E2568DA1E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169694" y="12061892"/>
            <a:ext cx="1681469" cy="1039598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EA818F9E-FDA9-5595-55D4-17E4A5BF1F79}"/>
              </a:ext>
            </a:extLst>
          </p:cNvPr>
          <p:cNvSpPr txBox="1"/>
          <p:nvPr/>
        </p:nvSpPr>
        <p:spPr>
          <a:xfrm>
            <a:off x="6334755" y="5207529"/>
            <a:ext cx="4128864" cy="1107996"/>
          </a:xfrm>
          <a:prstGeom prst="rect">
            <a:avLst/>
          </a:prstGeom>
          <a:noFill/>
        </p:spPr>
        <p:txBody>
          <a:bodyPr wrap="square" lIns="182880" tIns="91440" rIns="182880" bIns="9144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825500" rtl="0" fontAlgn="auto" latinLnBrk="0" hangingPunct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828800">
              <a:spcBef>
                <a:spcPts val="0"/>
              </a:spcBef>
              <a:defRPr/>
            </a:pPr>
            <a:r>
              <a:rPr lang="ru-RU" kern="1200" dirty="0">
                <a:solidFill>
                  <a:schemeClr val="tx1"/>
                </a:solidFill>
                <a:ea typeface="Lato"/>
              </a:rPr>
              <a:t>Входит в холдинг:</a:t>
            </a:r>
          </a:p>
          <a:p>
            <a:pPr defTabSz="1828800">
              <a:spcBef>
                <a:spcPts val="0"/>
              </a:spcBef>
              <a:defRPr/>
            </a:pPr>
            <a:endParaRPr lang="ru-RU" sz="2800" b="1" kern="1200" dirty="0">
              <a:solidFill>
                <a:srgbClr val="3875C5"/>
              </a:solidFill>
              <a:ea typeface="Lato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ED4973-1D0F-EDB1-1B39-D1780EC958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06207" y="6016261"/>
            <a:ext cx="2782884" cy="49351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C9EA9BA-84E0-AB6C-7C75-70514D27FB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6126" y="2775834"/>
            <a:ext cx="6020625" cy="18237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6EB8B5-6597-6705-AC49-8D9094A525A6}"/>
              </a:ext>
            </a:extLst>
          </p:cNvPr>
          <p:cNvSpPr txBox="1"/>
          <p:nvPr/>
        </p:nvSpPr>
        <p:spPr>
          <a:xfrm>
            <a:off x="18153495" y="1389713"/>
            <a:ext cx="4080938" cy="21570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r"/>
            <a:r>
              <a:rPr lang="en-US" dirty="0" err="1">
                <a:solidFill>
                  <a:srgbClr val="3875C5"/>
                </a:solidFill>
              </a:rPr>
              <a:t>testit.software</a:t>
            </a:r>
            <a:r>
              <a:rPr lang="en-US" dirty="0">
                <a:solidFill>
                  <a:srgbClr val="3875C5"/>
                </a:solidFill>
              </a:rPr>
              <a:t> </a:t>
            </a:r>
            <a:br>
              <a:rPr lang="en-US" dirty="0">
                <a:solidFill>
                  <a:srgbClr val="3875C5"/>
                </a:solidFill>
              </a:rPr>
            </a:br>
            <a:r>
              <a:rPr lang="en-US" dirty="0" err="1">
                <a:solidFill>
                  <a:srgbClr val="3875C5"/>
                </a:solidFill>
              </a:rPr>
              <a:t>info@testit.software</a:t>
            </a:r>
            <a:r>
              <a:rPr lang="en-US" dirty="0">
                <a:solidFill>
                  <a:srgbClr val="3875C5"/>
                </a:solidFill>
              </a:rPr>
              <a:t> </a:t>
            </a:r>
            <a:br>
              <a:rPr lang="en-US" dirty="0">
                <a:solidFill>
                  <a:srgbClr val="3875C5"/>
                </a:solidFill>
              </a:rPr>
            </a:br>
            <a:r>
              <a:rPr lang="en-US" dirty="0">
                <a:solidFill>
                  <a:srgbClr val="3875C5"/>
                </a:solidFill>
              </a:rPr>
              <a:t>8 (495) 792</a:t>
            </a:r>
            <a:r>
              <a:rPr lang="ru-RU" dirty="0">
                <a:solidFill>
                  <a:srgbClr val="3875C5"/>
                </a:solidFill>
              </a:rPr>
              <a:t> </a:t>
            </a:r>
            <a:r>
              <a:rPr lang="en-US" dirty="0">
                <a:solidFill>
                  <a:srgbClr val="3875C5"/>
                </a:solidFill>
              </a:rPr>
              <a:t>65</a:t>
            </a:r>
            <a:r>
              <a:rPr lang="ru-RU" dirty="0">
                <a:solidFill>
                  <a:srgbClr val="3875C5"/>
                </a:solidFill>
              </a:rPr>
              <a:t> </a:t>
            </a:r>
            <a:r>
              <a:rPr lang="en-US" dirty="0">
                <a:solidFill>
                  <a:srgbClr val="3875C5"/>
                </a:solidFill>
              </a:rPr>
              <a:t>33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333BE-1C9A-5B31-0BEB-BC648E83A5A4}"/>
              </a:ext>
            </a:extLst>
          </p:cNvPr>
          <p:cNvSpPr txBox="1"/>
          <p:nvPr/>
        </p:nvSpPr>
        <p:spPr>
          <a:xfrm>
            <a:off x="1056126" y="10135882"/>
            <a:ext cx="20907762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875C5"/>
                </a:solidFill>
              </a:rPr>
              <a:t>В </a:t>
            </a:r>
            <a:r>
              <a:rPr lang="en-US" sz="2400" dirty="0">
                <a:solidFill>
                  <a:srgbClr val="3875C5"/>
                </a:solidFill>
              </a:rPr>
              <a:t>2023-2024</a:t>
            </a:r>
            <a:r>
              <a:rPr lang="ru-RU" sz="2400" dirty="0">
                <a:solidFill>
                  <a:srgbClr val="3875C5"/>
                </a:solidFill>
              </a:rPr>
              <a:t> гг. </a:t>
            </a:r>
            <a:r>
              <a:rPr lang="ru-RU" sz="2400" dirty="0" smtClean="0">
                <a:solidFill>
                  <a:srgbClr val="3875C5"/>
                </a:solidFill>
              </a:rPr>
              <a:t>Компания реализует проект «Доработка </a:t>
            </a:r>
            <a:r>
              <a:rPr lang="ru-RU" sz="2400" dirty="0">
                <a:solidFill>
                  <a:srgbClr val="3875C5"/>
                </a:solidFill>
              </a:rPr>
              <a:t>системы </a:t>
            </a:r>
            <a:r>
              <a:rPr lang="ru-RU" sz="2400" dirty="0" smtClean="0">
                <a:solidFill>
                  <a:srgbClr val="3875C5"/>
                </a:solidFill>
              </a:rPr>
              <a:t>управления </a:t>
            </a:r>
            <a:r>
              <a:rPr lang="ru-RU" sz="2400" dirty="0">
                <a:solidFill>
                  <a:srgbClr val="3875C5"/>
                </a:solidFill>
              </a:rPr>
              <a:t>тестированием программных продуктов </a:t>
            </a:r>
            <a:r>
              <a:rPr lang="ru-RU" sz="2400" dirty="0" err="1">
                <a:solidFill>
                  <a:srgbClr val="3875C5"/>
                </a:solidFill>
              </a:rPr>
              <a:t>Test</a:t>
            </a:r>
            <a:r>
              <a:rPr lang="ru-RU" sz="2400" dirty="0">
                <a:solidFill>
                  <a:srgbClr val="3875C5"/>
                </a:solidFill>
              </a:rPr>
              <a:t> IT </a:t>
            </a:r>
            <a:r>
              <a:rPr lang="ru-RU" sz="2400" dirty="0" smtClean="0">
                <a:solidFill>
                  <a:srgbClr val="3875C5"/>
                </a:solidFill>
              </a:rPr>
              <a:t>5.0» я </a:t>
            </a:r>
            <a:r>
              <a:rPr lang="ru-RU" sz="2400" dirty="0">
                <a:solidFill>
                  <a:srgbClr val="3875C5"/>
                </a:solidFill>
              </a:rPr>
              <a:t>при грантовой поддержке Российского фонда развития информационных технологий (Соглашение № 2022-550-4 от 19.12.2022)</a:t>
            </a:r>
          </a:p>
        </p:txBody>
      </p:sp>
      <p:sp>
        <p:nvSpPr>
          <p:cNvPr id="3" name="AutoShape 2" descr="поддержано-РФРИТ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8275" y="5958257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21212"/>
      </p:ext>
    </p:extLst>
  </p:cSld>
  <p:clrMapOvr>
    <a:masterClrMapping/>
  </p:clrMapOvr>
  <p:transition spd="med"/>
  <p:extLst mod="1">
    <p:ext uri="{6950BFC3-D8DA-4A85-94F7-54DA5524770B}">
      <p188:commentRel xmlns="" xmlns:p188="http://schemas.microsoft.com/office/powerpoint/2018/8/main" r:id="rId13"/>
    </p:ext>
  </p:extLs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irce Rounded Alt Bold"/>
        <a:ea typeface="Circe Rounded Alt Bold"/>
        <a:cs typeface="Circe Rounded Alt Bold"/>
      </a:majorFont>
      <a:minorFont>
        <a:latin typeface="Circe Rounded Alt Bold"/>
        <a:ea typeface="Circe Rounded Alt Bold"/>
        <a:cs typeface="Circe Rounded Alt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irce Rounded Alt Bold"/>
        <a:ea typeface="Circe Rounded Alt Bold"/>
        <a:cs typeface="Circe Rounded Alt Bold"/>
      </a:majorFont>
      <a:minorFont>
        <a:latin typeface="Circe Rounded Alt Bold"/>
        <a:ea typeface="Circe Rounded Alt Bold"/>
        <a:cs typeface="Circe Rounded Alt Bold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D70D29392494C99CBC7BD9D099589" ma:contentTypeVersion="13" ma:contentTypeDescription="Create a new document." ma:contentTypeScope="" ma:versionID="7fde631c03cadee8f8e589e6ca03fe94">
  <xsd:schema xmlns:xsd="http://www.w3.org/2001/XMLSchema" xmlns:xs="http://www.w3.org/2001/XMLSchema" xmlns:p="http://schemas.microsoft.com/office/2006/metadata/properties" xmlns:ns2="531a9ce9-928b-427d-84a6-8a5615b870c2" xmlns:ns3="50dfa339-5cd0-4dc9-b046-14de4ae7ccfe" targetNamespace="http://schemas.microsoft.com/office/2006/metadata/properties" ma:root="true" ma:fieldsID="0a4b582fb01a4de8ed831f82962b2d14" ns2:_="" ns3:_="">
    <xsd:import namespace="531a9ce9-928b-427d-84a6-8a5615b870c2"/>
    <xsd:import namespace="50dfa339-5cd0-4dc9-b046-14de4ae7cc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1a9ce9-928b-427d-84a6-8a5615b870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c89ea06e-65d5-4de0-9242-2f48afcdf7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dfa339-5cd0-4dc9-b046-14de4ae7ccf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7449a35-bc5a-468f-9c75-31cb90090a5a}" ma:internalName="TaxCatchAll" ma:showField="CatchAllData" ma:web="50dfa339-5cd0-4dc9-b046-14de4ae7cc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dfa339-5cd0-4dc9-b046-14de4ae7ccfe" xsi:nil="true"/>
    <lcf76f155ced4ddcb4097134ff3c332f xmlns="531a9ce9-928b-427d-84a6-8a5615b870c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4A1D78-31C5-4A95-9E6B-913835E4F1F5}">
  <ds:schemaRefs>
    <ds:schemaRef ds:uri="50dfa339-5cd0-4dc9-b046-14de4ae7ccfe"/>
    <ds:schemaRef ds:uri="531a9ce9-928b-427d-84a6-8a5615b870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2CF23A1-AF6D-4236-9955-A373D4B36863}">
  <ds:schemaRefs>
    <ds:schemaRef ds:uri="50dfa339-5cd0-4dc9-b046-14de4ae7ccfe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531a9ce9-928b-427d-84a6-8a5615b870c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1371518-1928-4408-B9F7-835E376715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386</Words>
  <Application>Microsoft Office PowerPoint</Application>
  <PresentationFormat>Произвольный</PresentationFormat>
  <Paragraphs>73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Circe Rounded Alt Bold</vt:lpstr>
      <vt:lpstr>Helvetica Neue</vt:lpstr>
      <vt:lpstr>Helvetica Neue Light</vt:lpstr>
      <vt:lpstr>Helvetica Neue Medium</vt:lpstr>
      <vt:lpstr>Lato</vt:lpstr>
      <vt:lpstr>Roboto Light</vt:lpstr>
      <vt:lpstr>White</vt:lpstr>
      <vt:lpstr>Презентация PowerPoint</vt:lpstr>
      <vt:lpstr>Решение Test IT</vt:lpstr>
      <vt:lpstr>Почему Test IT – верный выбор</vt:lpstr>
      <vt:lpstr>Широкие возможности Public API</vt:lpstr>
      <vt:lpstr>Test IT CLI</vt:lpstr>
      <vt:lpstr>Презентация PowerPoint</vt:lpstr>
      <vt:lpstr>Нам доверяют более 400 компаний</vt:lpstr>
      <vt:lpstr>О компании-разработчике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MYRCH</dc:creator>
  <cp:lastModifiedBy>Елена Торопова</cp:lastModifiedBy>
  <cp:revision>7</cp:revision>
  <dcterms:modified xsi:type="dcterms:W3CDTF">2023-06-01T07:16:53Z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0x010100F59D70D29392494C99CBC7BD9D099589</vt:lpwstr>
  </property>
  <property fmtid="{D5CDD505-2E9C-101B-9397-08002B2CF9AE}" pid="3" name="MediaServiceImageTags">
    <vt:lpwstr/>
  </property>
</Properties>
</file>