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53" r:id="rId2"/>
    <p:sldId id="402" r:id="rId3"/>
    <p:sldId id="448" r:id="rId4"/>
    <p:sldId id="408" r:id="rId5"/>
    <p:sldId id="440" r:id="rId6"/>
    <p:sldId id="459" r:id="rId7"/>
    <p:sldId id="455" r:id="rId8"/>
    <p:sldId id="456" r:id="rId9"/>
    <p:sldId id="441" r:id="rId10"/>
    <p:sldId id="452" r:id="rId11"/>
    <p:sldId id="302"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393" userDrawn="1">
          <p15:clr>
            <a:srgbClr val="A4A3A4"/>
          </p15:clr>
        </p15:guide>
        <p15:guide id="3" orient="horz" pos="595" userDrawn="1">
          <p15:clr>
            <a:srgbClr val="A4A3A4"/>
          </p15:clr>
        </p15:guide>
        <p15:guide id="4" orient="horz" pos="1253" userDrawn="1">
          <p15:clr>
            <a:srgbClr val="A4A3A4"/>
          </p15:clr>
        </p15:guide>
        <p15:guide id="5" pos="2207" userDrawn="1">
          <p15:clr>
            <a:srgbClr val="A4A3A4"/>
          </p15:clr>
        </p15:guide>
        <p15:guide id="6" pos="7680" userDrawn="1">
          <p15:clr>
            <a:srgbClr val="A4A3A4"/>
          </p15:clr>
        </p15:guide>
        <p15:guide id="7" pos="728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ельников Иван Сергеевич" initials="МИС" lastIdx="27" clrIdx="0">
    <p:extLst>
      <p:ext uri="{19B8F6BF-5375-455C-9EA6-DF929625EA0E}">
        <p15:presenceInfo xmlns:p15="http://schemas.microsoft.com/office/powerpoint/2012/main" userId="S-1-5-21-3493872076-3631449775-1555872641-23937" providerId="AD"/>
      </p:ext>
    </p:extLst>
  </p:cmAuthor>
  <p:cmAuthor id="2" name="Молчанова Дарья Александровна" initials="МДА" lastIdx="8" clrIdx="1">
    <p:extLst>
      <p:ext uri="{19B8F6BF-5375-455C-9EA6-DF929625EA0E}">
        <p15:presenceInfo xmlns:p15="http://schemas.microsoft.com/office/powerpoint/2012/main" userId="S-1-5-21-3493872076-3631449775-1555872641-30064" providerId="AD"/>
      </p:ext>
    </p:extLst>
  </p:cmAuthor>
  <p:cmAuthor id="3" name="Мария Шалаева" initials="МШ" lastIdx="17" clrIdx="2">
    <p:extLst>
      <p:ext uri="{19B8F6BF-5375-455C-9EA6-DF929625EA0E}">
        <p15:presenceInfo xmlns:p15="http://schemas.microsoft.com/office/powerpoint/2012/main" userId="71460e9540243f1a" providerId="Windows Live"/>
      </p:ext>
    </p:extLst>
  </p:cmAuthor>
  <p:cmAuthor id="4" name="Дарья" initials="Д" lastIdx="21" clrIdx="3">
    <p:extLst>
      <p:ext uri="{19B8F6BF-5375-455C-9EA6-DF929625EA0E}">
        <p15:presenceInfo xmlns:p15="http://schemas.microsoft.com/office/powerpoint/2012/main" userId="bb5f1832f3e6e54e" providerId="Windows Live"/>
      </p:ext>
    </p:extLst>
  </p:cmAuthor>
  <p:cmAuthor id="5" name="Pavel Sergeev" initials="PS" lastIdx="12" clrIdx="4">
    <p:extLst>
      <p:ext uri="{19B8F6BF-5375-455C-9EA6-DF929625EA0E}">
        <p15:presenceInfo xmlns:p15="http://schemas.microsoft.com/office/powerpoint/2012/main" userId="bb82f9d262d941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3647"/>
    <a:srgbClr val="E698A1"/>
    <a:srgbClr val="9EAAF8"/>
    <a:srgbClr val="BDDDBD"/>
    <a:srgbClr val="9EEFFF"/>
    <a:srgbClr val="BC99F0"/>
    <a:srgbClr val="FFBF72"/>
    <a:srgbClr val="F5901A"/>
    <a:srgbClr val="F7DD80"/>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2" autoAdjust="0"/>
    <p:restoredTop sz="94379" autoAdjust="0"/>
  </p:normalViewPr>
  <p:slideViewPr>
    <p:cSldViewPr snapToGrid="0">
      <p:cViewPr varScale="1">
        <p:scale>
          <a:sx n="65" d="100"/>
          <a:sy n="65" d="100"/>
        </p:scale>
        <p:origin x="296" y="52"/>
      </p:cViewPr>
      <p:guideLst>
        <p:guide orient="horz" pos="3929"/>
        <p:guide pos="393"/>
        <p:guide orient="horz" pos="595"/>
        <p:guide orient="horz" pos="1253"/>
        <p:guide pos="2207"/>
        <p:guide pos="7680"/>
        <p:guide pos="7287"/>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D7D9C-9EE6-400B-B2D9-1A58482D8568}" type="datetimeFigureOut">
              <a:rPr lang="ru-RU" smtClean="0"/>
              <a:t>02.06.2023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883E7-6AC7-49AD-BFA1-56372D575FAF}" type="slidenum">
              <a:rPr lang="ru-RU" smtClean="0"/>
              <a:t>‹#›</a:t>
            </a:fld>
            <a:endParaRPr lang="ru-RU"/>
          </a:p>
        </p:txBody>
      </p:sp>
    </p:spTree>
    <p:extLst>
      <p:ext uri="{BB962C8B-B14F-4D97-AF65-F5344CB8AC3E}">
        <p14:creationId xmlns:p14="http://schemas.microsoft.com/office/powerpoint/2010/main" val="320254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6B17FDF6-2E8F-F444-82CE-968F6446E3B6}" type="slidenum">
              <a:rPr lang="ru-RU" smtClean="0"/>
              <a:t>2</a:t>
            </a:fld>
            <a:endParaRPr lang="ru-RU"/>
          </a:p>
        </p:txBody>
      </p:sp>
    </p:spTree>
    <p:extLst>
      <p:ext uri="{BB962C8B-B14F-4D97-AF65-F5344CB8AC3E}">
        <p14:creationId xmlns:p14="http://schemas.microsoft.com/office/powerpoint/2010/main" val="97701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spcBef>
                <a:spcPts val="0"/>
              </a:spcBef>
              <a:spcAft>
                <a:spcPts val="0"/>
              </a:spcAft>
            </a:pPr>
            <a:r>
              <a:rPr lang="ru-RU" sz="1800" b="0" i="0" u="none" strike="noStrike" dirty="0">
                <a:solidFill>
                  <a:srgbClr val="000000"/>
                </a:solidFill>
                <a:effectLst/>
                <a:latin typeface="Arial" panose="020B0604020202020204" pitchFamily="34" charset="0"/>
              </a:rPr>
              <a:t>Применением таких роботов может быть, например: Администратор, который принимает входящие обращения, регистрирует их в системе и выдает типовые ответы; или помощник юриста, который проверяет документы на соответствие нормативно-правовым актам, корпоративной политики и т.д.</a:t>
            </a:r>
            <a:endParaRPr lang="ru-RU" b="0" dirty="0">
              <a:effectLst/>
            </a:endParaRPr>
          </a:p>
          <a:p>
            <a:pPr rtl="0">
              <a:spcBef>
                <a:spcPts val="0"/>
              </a:spcBef>
              <a:spcAft>
                <a:spcPts val="0"/>
              </a:spcAft>
            </a:pPr>
            <a:r>
              <a:rPr lang="ru-RU" sz="1800" b="0" i="0" u="none" strike="noStrike" dirty="0">
                <a:solidFill>
                  <a:srgbClr val="000000"/>
                </a:solidFill>
                <a:effectLst/>
                <a:latin typeface="Arial" panose="020B0604020202020204" pitchFamily="34" charset="0"/>
              </a:rPr>
              <a:t>По каждому виду деятельности у нас есть модель расчета эффективности, которой мы делимся с нашими заказчиками для обоснования проектов.</a:t>
            </a:r>
            <a:endParaRPr lang="ru-RU" b="0" dirty="0">
              <a:effectLst/>
            </a:endParaRPr>
          </a:p>
          <a:p>
            <a:r>
              <a:rPr lang="ru-RU" dirty="0"/>
              <a:t>Предлагаем рассмотреть несколько таких типовых роботов чуть более подробно.</a:t>
            </a:r>
            <a:br>
              <a:rPr lang="ru-RU" dirty="0"/>
            </a:b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8883E7-6AC7-49AD-BFA1-56372D575FAF}"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6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8883E7-6AC7-49AD-BFA1-56372D575FAF}"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752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Правильнее будет сказать что это новая технология, которая расширяет возможности обычных RPA - платформ. В решении класса </a:t>
            </a:r>
            <a:r>
              <a:rPr lang="ru-RU" sz="1200" b="0" i="0" kern="1200" dirty="0" err="1">
                <a:solidFill>
                  <a:schemeClr val="tx1"/>
                </a:solidFill>
                <a:effectLst/>
                <a:latin typeface="+mn-lt"/>
                <a:ea typeface="+mn-ea"/>
                <a:cs typeface="+mn-cs"/>
              </a:rPr>
              <a:t>Robotic</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Process</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Automation</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Intelligence</a:t>
            </a:r>
            <a:r>
              <a:rPr lang="ru-RU" sz="1200" b="0" i="0" kern="1200" dirty="0">
                <a:solidFill>
                  <a:schemeClr val="tx1"/>
                </a:solidFill>
                <a:effectLst/>
                <a:latin typeface="+mn-lt"/>
                <a:ea typeface="+mn-ea"/>
                <a:cs typeface="+mn-cs"/>
              </a:rPr>
              <a:t> (RPAI) добавлен важный элемент "I" (</a:t>
            </a:r>
            <a:r>
              <a:rPr lang="ru-RU" sz="1200" b="0" i="0" kern="1200" dirty="0" err="1">
                <a:solidFill>
                  <a:schemeClr val="tx1"/>
                </a:solidFill>
                <a:effectLst/>
                <a:latin typeface="+mn-lt"/>
                <a:ea typeface="+mn-ea"/>
                <a:cs typeface="+mn-cs"/>
              </a:rPr>
              <a:t>Intelligence</a:t>
            </a:r>
            <a:r>
              <a:rPr lang="ru-RU" sz="1200" b="0" i="0" kern="1200" dirty="0">
                <a:solidFill>
                  <a:schemeClr val="tx1"/>
                </a:solidFill>
                <a:effectLst/>
                <a:latin typeface="+mn-lt"/>
                <a:ea typeface="+mn-ea"/>
                <a:cs typeface="+mn-cs"/>
              </a:rPr>
              <a:t>), обеспечивающий заявленные отличия и преимущества.</a:t>
            </a:r>
            <a:endParaRPr lang="en-US" sz="1200" b="0" i="0" kern="1200" dirty="0">
              <a:solidFill>
                <a:schemeClr val="tx1"/>
              </a:solidFill>
              <a:effectLst/>
              <a:latin typeface="+mn-lt"/>
              <a:ea typeface="+mn-ea"/>
              <a:cs typeface="+mn-cs"/>
            </a:endParaRPr>
          </a:p>
          <a:p>
            <a:endParaRPr lang="ru-RU" sz="1200" b="0" i="0" kern="1200" dirty="0">
              <a:solidFill>
                <a:schemeClr val="tx1"/>
              </a:solidFill>
              <a:effectLst/>
              <a:latin typeface="+mn-lt"/>
              <a:ea typeface="+mn-ea"/>
              <a:cs typeface="+mn-cs"/>
            </a:endParaRPr>
          </a:p>
          <a:p>
            <a:r>
              <a:rPr lang="ru-RU" sz="1200" b="1" i="0" kern="1200" dirty="0">
                <a:solidFill>
                  <a:schemeClr val="tx1"/>
                </a:solidFill>
                <a:effectLst/>
                <a:latin typeface="+mn-lt"/>
                <a:ea typeface="+mn-ea"/>
                <a:cs typeface="+mn-cs"/>
              </a:rPr>
              <a:t>Функциональные возможности ROBIN RPAI (Цифровой сотрудник)</a:t>
            </a:r>
          </a:p>
          <a:p>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ru-RU" sz="1200" b="0" i="0" kern="1200" dirty="0">
                <a:solidFill>
                  <a:schemeClr val="tx1"/>
                </a:solidFill>
                <a:effectLst/>
                <a:latin typeface="+mn-lt"/>
                <a:ea typeface="+mn-ea"/>
                <a:cs typeface="+mn-cs"/>
              </a:rPr>
              <a:t>Построение процессов различной сложности, которые состоят из множества параллельно или последовательно исполняемых роботов и экранных форм для взаимодействия с пользователем</a:t>
            </a:r>
          </a:p>
          <a:p>
            <a:pPr marL="171450" indent="-171450">
              <a:buFontTx/>
              <a:buChar char="-"/>
            </a:pPr>
            <a:r>
              <a:rPr lang="ru-RU" sz="1200" b="0" i="0" kern="1200" dirty="0">
                <a:solidFill>
                  <a:schemeClr val="tx1"/>
                </a:solidFill>
                <a:effectLst/>
                <a:latin typeface="+mn-lt"/>
                <a:ea typeface="+mn-ea"/>
                <a:cs typeface="+mn-cs"/>
              </a:rPr>
              <a:t>Прозрачный контроль сроков выполнения задач сложных процессов, которые могут состоять из нескольких программных роботов и экранных форм в визуальном интерфейсе со статусной моделью и возможностью просмотра логов задач</a:t>
            </a:r>
            <a:endParaRPr lang="en-US" sz="1200" b="0" i="0" kern="1200" dirty="0">
              <a:solidFill>
                <a:schemeClr val="tx1"/>
              </a:solidFill>
              <a:effectLst/>
              <a:latin typeface="+mn-lt"/>
              <a:ea typeface="+mn-ea"/>
              <a:cs typeface="+mn-cs"/>
            </a:endParaRPr>
          </a:p>
          <a:p>
            <a:pPr marL="171450" indent="-171450">
              <a:buFontTx/>
              <a:buChar char="-"/>
            </a:pPr>
            <a:r>
              <a:rPr lang="ru-RU" sz="1200" b="0" i="0" kern="1200" dirty="0">
                <a:solidFill>
                  <a:schemeClr val="tx1"/>
                </a:solidFill>
                <a:effectLst/>
                <a:latin typeface="+mn-lt"/>
                <a:ea typeface="+mn-ea"/>
                <a:cs typeface="+mn-cs"/>
              </a:rPr>
              <a:t>Запуск роботизированных задач выполняется, как в ручном режиме, так и в автоматическом. Благодаря модулю автоматического распределения задач, роботы, которые не могут запуститься в данный момент, попадают в специальную очередь задач, где система их в зависимости от приоритетов запускает на освободившихся ресурсах</a:t>
            </a:r>
            <a:endParaRPr lang="en-US" sz="1200" b="0" i="0" kern="1200" dirty="0">
              <a:solidFill>
                <a:schemeClr val="tx1"/>
              </a:solidFill>
              <a:effectLst/>
              <a:latin typeface="+mn-lt"/>
              <a:ea typeface="+mn-ea"/>
              <a:cs typeface="+mn-cs"/>
            </a:endParaRPr>
          </a:p>
          <a:p>
            <a:pPr marL="171450" indent="-171450">
              <a:buFontTx/>
              <a:buChar char="-"/>
            </a:pPr>
            <a:r>
              <a:rPr lang="ru-RU" sz="1200" b="0" i="0" kern="1200" dirty="0">
                <a:solidFill>
                  <a:schemeClr val="tx1"/>
                </a:solidFill>
                <a:effectLst/>
                <a:latin typeface="+mn-lt"/>
                <a:ea typeface="+mn-ea"/>
                <a:cs typeface="+mn-cs"/>
              </a:rPr>
              <a:t>Контроль и возможность грамотного распределения задач пользователей, которые являются связующими элементами при выполнении сложных процессов, где выполняют задачи и роботы и люди.</a:t>
            </a:r>
            <a:endParaRPr lang="en-US" sz="1200" b="0" i="0" kern="1200" dirty="0">
              <a:solidFill>
                <a:schemeClr val="tx1"/>
              </a:solidFill>
              <a:effectLst/>
              <a:latin typeface="+mn-lt"/>
              <a:ea typeface="+mn-ea"/>
              <a:cs typeface="+mn-cs"/>
            </a:endParaRPr>
          </a:p>
          <a:p>
            <a:pPr marL="171450" indent="-171450">
              <a:buFontTx/>
              <a:buChar char="-"/>
            </a:pPr>
            <a:r>
              <a:rPr lang="ru-RU" sz="1200" b="0" i="0" kern="1200" dirty="0">
                <a:solidFill>
                  <a:schemeClr val="tx1"/>
                </a:solidFill>
                <a:effectLst/>
                <a:latin typeface="+mn-lt"/>
                <a:ea typeface="+mn-ea"/>
                <a:cs typeface="+mn-cs"/>
              </a:rPr>
              <a:t>Сбор статистической информации по этапам выполнения процессов и их задач, что в результате даёт возможность посчитать, например, среднее время выполнения всего процесса и прогнозировать срок выполнения сквозных процессов в автоматическом режиме</a:t>
            </a:r>
            <a:endParaRPr lang="en-US" sz="1200" b="0" i="0" kern="1200" dirty="0">
              <a:solidFill>
                <a:schemeClr val="tx1"/>
              </a:solidFill>
              <a:effectLst/>
              <a:latin typeface="+mn-lt"/>
              <a:ea typeface="+mn-ea"/>
              <a:cs typeface="+mn-cs"/>
            </a:endParaRPr>
          </a:p>
          <a:p>
            <a:pPr marL="171450" indent="-171450">
              <a:buFontTx/>
              <a:buChar char="-"/>
            </a:pPr>
            <a:r>
              <a:rPr lang="ru-RU" sz="1200" b="0" i="0" kern="1200" dirty="0">
                <a:solidFill>
                  <a:schemeClr val="tx1"/>
                </a:solidFill>
                <a:effectLst/>
                <a:latin typeface="+mn-lt"/>
                <a:ea typeface="+mn-ea"/>
                <a:cs typeface="+mn-cs"/>
              </a:rPr>
              <a:t>Возможность создания </a:t>
            </a:r>
            <a:r>
              <a:rPr lang="ru-RU" sz="1200" b="0" i="0" kern="1200" dirty="0" err="1">
                <a:solidFill>
                  <a:schemeClr val="tx1"/>
                </a:solidFill>
                <a:effectLst/>
                <a:latin typeface="+mn-lt"/>
                <a:ea typeface="+mn-ea"/>
                <a:cs typeface="+mn-cs"/>
              </a:rPr>
              <a:t>кастомизированных</a:t>
            </a:r>
            <a:r>
              <a:rPr lang="ru-RU" sz="1200" b="0" i="0" kern="1200" dirty="0">
                <a:solidFill>
                  <a:schemeClr val="tx1"/>
                </a:solidFill>
                <a:effectLst/>
                <a:latin typeface="+mn-lt"/>
                <a:ea typeface="+mn-ea"/>
                <a:cs typeface="+mn-cs"/>
              </a:rPr>
              <a:t> экранных форм для организации работы пользователей при помощи специального модульного конструктора, использование корпоративного стиля для встраивания в существующие корпоративные приложения</a:t>
            </a:r>
            <a:endParaRPr lang="en-US" sz="1200" b="0" i="0" kern="1200" dirty="0">
              <a:solidFill>
                <a:schemeClr val="tx1"/>
              </a:solidFill>
              <a:effectLst/>
              <a:latin typeface="+mn-lt"/>
              <a:ea typeface="+mn-ea"/>
              <a:cs typeface="+mn-cs"/>
            </a:endParaRPr>
          </a:p>
          <a:p>
            <a:pPr marL="171450" indent="-171450">
              <a:buFontTx/>
              <a:buChar char="-"/>
            </a:pPr>
            <a:r>
              <a:rPr lang="ru-RU" sz="1200" b="0" i="0" kern="1200" dirty="0">
                <a:solidFill>
                  <a:schemeClr val="tx1"/>
                </a:solidFill>
                <a:effectLst/>
                <a:latin typeface="+mn-lt"/>
                <a:ea typeface="+mn-ea"/>
                <a:cs typeface="+mn-cs"/>
              </a:rPr>
              <a:t>Для работы с платформой у пользователя нет необходимости устанавливать на своё рабочее место дополнительное ПО, которое позволит запускать в работу процессы, роботы или работать с пользовательскими задачами (экранными формами). Есть возможность взаимодействовать с решением как через установленный агент, так и через интерфейс </a:t>
            </a:r>
            <a:r>
              <a:rPr lang="ru-RU" sz="1200" b="0" i="0" kern="1200" dirty="0" err="1">
                <a:solidFill>
                  <a:schemeClr val="tx1"/>
                </a:solidFill>
                <a:effectLst/>
                <a:latin typeface="+mn-lt"/>
                <a:ea typeface="+mn-ea"/>
                <a:cs typeface="+mn-cs"/>
              </a:rPr>
              <a:t>Web</a:t>
            </a:r>
            <a:r>
              <a:rPr lang="ru-RU" sz="1200" b="0" i="0" kern="1200" dirty="0">
                <a:solidFill>
                  <a:schemeClr val="tx1"/>
                </a:solidFill>
                <a:effectLst/>
                <a:latin typeface="+mn-lt"/>
                <a:ea typeface="+mn-ea"/>
                <a:cs typeface="+mn-cs"/>
              </a:rPr>
              <a:t> приложения.</a:t>
            </a:r>
            <a:endParaRPr lang="en-US" sz="1200" b="0" i="0" kern="1200" dirty="0">
              <a:solidFill>
                <a:schemeClr val="tx1"/>
              </a:solidFill>
              <a:effectLst/>
              <a:latin typeface="+mn-lt"/>
              <a:ea typeface="+mn-ea"/>
              <a:cs typeface="+mn-cs"/>
            </a:endParaRPr>
          </a:p>
          <a:p>
            <a:pPr marL="171450" indent="-171450">
              <a:buFontTx/>
              <a:buChar char="-"/>
            </a:pPr>
            <a:r>
              <a:rPr lang="ru-RU" sz="1200" b="0" i="0" kern="1200" dirty="0">
                <a:solidFill>
                  <a:schemeClr val="tx1"/>
                </a:solidFill>
                <a:effectLst/>
                <a:latin typeface="+mn-lt"/>
                <a:ea typeface="+mn-ea"/>
                <a:cs typeface="+mn-cs"/>
              </a:rPr>
              <a:t>Есть возможность общения сотрудников с чат-ботом для получения дополнительной информации по процессу или инициации запуска процесса на выполнение из единого интерфейса</a:t>
            </a:r>
            <a:endParaRPr lang="ru-RU" dirty="0"/>
          </a:p>
        </p:txBody>
      </p:sp>
      <p:sp>
        <p:nvSpPr>
          <p:cNvPr id="4" name="Номер слайда 3"/>
          <p:cNvSpPr>
            <a:spLocks noGrp="1"/>
          </p:cNvSpPr>
          <p:nvPr>
            <p:ph type="sldNum" sz="quarter" idx="5"/>
          </p:nvPr>
        </p:nvSpPr>
        <p:spPr/>
        <p:txBody>
          <a:bodyPr/>
          <a:lstStyle/>
          <a:p>
            <a:fld id="{868883E7-6AC7-49AD-BFA1-56372D575FAF}" type="slidenum">
              <a:rPr lang="ru-RU" smtClean="0"/>
              <a:t>5</a:t>
            </a:fld>
            <a:endParaRPr lang="ru-RU"/>
          </a:p>
        </p:txBody>
      </p:sp>
    </p:spTree>
    <p:extLst>
      <p:ext uri="{BB962C8B-B14F-4D97-AF65-F5344CB8AC3E}">
        <p14:creationId xmlns:p14="http://schemas.microsoft.com/office/powerpoint/2010/main" val="600743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8883E7-6AC7-49AD-BFA1-56372D575FAF}"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34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8883E7-6AC7-49AD-BFA1-56372D575FAF}"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00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8883E7-6AC7-49AD-BFA1-56372D575FAF}"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111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Альфа-версия</a:t>
            </a:r>
            <a:r>
              <a:rPr lang="ru-RU" sz="1200" b="0" baseline="0" dirty="0">
                <a:solidFill>
                  <a:srgbClr val="000000"/>
                </a:solidFill>
                <a:ea typeface="Times New Roman" panose="02020603050405020304" pitchFamily="18" charset="0"/>
                <a:cs typeface="Calibri" panose="020F0502020204030204" pitchFamily="34" charset="0"/>
              </a:rPr>
              <a:t> платформы уже подготавливается для внедрения на нескольких предприятиях. Расскажем о двух проектах:</a:t>
            </a:r>
            <a:endParaRPr lang="en-US" sz="1200" b="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endParaRPr lang="en-US" sz="1200" b="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endParaRPr lang="en-US" sz="1200" b="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Предприятию</a:t>
            </a:r>
            <a:r>
              <a:rPr lang="ru-RU" sz="1200" b="0" baseline="0" dirty="0">
                <a:solidFill>
                  <a:srgbClr val="000000"/>
                </a:solidFill>
                <a:ea typeface="Times New Roman" panose="02020603050405020304" pitchFamily="18" charset="0"/>
                <a:cs typeface="Calibri" panose="020F0502020204030204" pitchFamily="34" charset="0"/>
              </a:rPr>
              <a:t> </a:t>
            </a:r>
            <a:r>
              <a:rPr lang="ru-RU" sz="1200" b="0" dirty="0">
                <a:solidFill>
                  <a:srgbClr val="000000"/>
                </a:solidFill>
                <a:ea typeface="Times New Roman" panose="02020603050405020304" pitchFamily="18" charset="0"/>
                <a:cs typeface="Calibri" panose="020F0502020204030204" pitchFamily="34" charset="0"/>
              </a:rPr>
              <a:t>оборонного комплекса требуется быстрое решение для ускорения обработки заявок по технической поддержки. Так как в компании присутствуют старые системы, которые уже не поддерживаются, невозможно или дорого сделать их интеграцию</a:t>
            </a:r>
          </a:p>
          <a:p>
            <a:pPr marL="228600">
              <a:lnSpc>
                <a:spcPct val="107000"/>
              </a:lnSpc>
              <a:spcAft>
                <a:spcPts val="800"/>
              </a:spcAft>
            </a:pPr>
            <a:endParaRPr lang="ru-RU" sz="1200" b="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Основные вопросы технической поддержки по работе внутренних систем в этой компании. Обработка и решение вопросов по инцидентам, возникающим по работе с системами. Помощь в заведении новых учётных записей, сброса паролей, удаление устаревших записей. </a:t>
            </a: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Ограничения были связаны с обращениями, которые требуется согласовать с сотрудниками ИБ для согласования выдачи специальных доступов до внутренних систем компании.</a:t>
            </a:r>
          </a:p>
          <a:p>
            <a:pPr marL="228600">
              <a:lnSpc>
                <a:spcPct val="107000"/>
              </a:lnSpc>
              <a:spcAft>
                <a:spcPts val="800"/>
              </a:spcAft>
            </a:pPr>
            <a:endParaRPr lang="ru-RU" sz="1200" b="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В результате внедрения был разработан многофункциональный процесс, который разбит на несколько небольших задач. Основные рутинные задачи, которые встречаются чаще всего:</a:t>
            </a: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	Сброс паролей для входа в систему</a:t>
            </a: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	Проверка списка сотрудников на предмет актуальности созданных в системах учётных записей</a:t>
            </a: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	Консультация по часто задаваемым вопросам по работе с системами – классификация обращений и отправка инструкций по решению вопросов из справочника обращений</a:t>
            </a:r>
          </a:p>
          <a:p>
            <a:pPr marL="228600">
              <a:lnSpc>
                <a:spcPct val="107000"/>
              </a:lnSpc>
              <a:spcAft>
                <a:spcPts val="800"/>
              </a:spcAft>
            </a:pPr>
            <a:endParaRPr lang="ru-RU" sz="1200" b="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Всё это решается путём распределения очереди задач между разными роботами и использованием AI классификатора для определения тематики обращений.</a:t>
            </a: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Все поступающие обращения после классификации, заводятся в специальную систему </a:t>
            </a:r>
            <a:r>
              <a:rPr lang="ru-RU" sz="1200" b="0" dirty="0" err="1">
                <a:solidFill>
                  <a:srgbClr val="000000"/>
                </a:solidFill>
                <a:ea typeface="Times New Roman" panose="02020603050405020304" pitchFamily="18" charset="0"/>
                <a:cs typeface="Calibri" panose="020F0502020204030204" pitchFamily="34" charset="0"/>
              </a:rPr>
              <a:t>service-desk</a:t>
            </a:r>
            <a:r>
              <a:rPr lang="ru-RU" sz="1200" b="0" dirty="0">
                <a:solidFill>
                  <a:srgbClr val="000000"/>
                </a:solidFill>
                <a:ea typeface="Times New Roman" panose="02020603050405020304" pitchFamily="18" charset="0"/>
                <a:cs typeface="Calibri" panose="020F0502020204030204" pitchFamily="34" charset="0"/>
              </a:rPr>
              <a:t> с указанием темы обращения, подразделения, откуда поступила заявка.</a:t>
            </a: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Если обращение требует выдачи специальных прав доступа до внутренних систем компании, тогда создаётся пользовательская задача на сотрудников группы отдела Информационной безопасности, где заявка должна быть согласована, либо отклонена. Сотрудник информационной безопасности получает уведомление о поступлении новой заявки, авторизуется в модуле Цифрового сотрудника для обработки заявки. Открывает экранную форму с данными по заявке, которую требуется согласовать. В случае, если все данные в экранной форме корректные и заявка валидная, то сотрудник согласовывает её.</a:t>
            </a:r>
          </a:p>
          <a:p>
            <a:pPr marL="228600">
              <a:lnSpc>
                <a:spcPct val="107000"/>
              </a:lnSpc>
              <a:spcAft>
                <a:spcPts val="800"/>
              </a:spcAft>
            </a:pPr>
            <a:endParaRPr lang="ru-RU" sz="1200" b="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В результате создаётся задача на робота по настройке учётной записи на разрешение дополнительных доступов до внутренней системы, закрывает заявку в </a:t>
            </a:r>
            <a:r>
              <a:rPr lang="ru-RU" sz="1200" b="0" dirty="0" err="1">
                <a:solidFill>
                  <a:srgbClr val="000000"/>
                </a:solidFill>
                <a:ea typeface="Times New Roman" panose="02020603050405020304" pitchFamily="18" charset="0"/>
                <a:cs typeface="Calibri" panose="020F0502020204030204" pitchFamily="34" charset="0"/>
              </a:rPr>
              <a:t>service-desk</a:t>
            </a:r>
            <a:r>
              <a:rPr lang="ru-RU" sz="1200" b="0" dirty="0">
                <a:solidFill>
                  <a:srgbClr val="000000"/>
                </a:solidFill>
                <a:ea typeface="Times New Roman" panose="02020603050405020304" pitchFamily="18" charset="0"/>
                <a:cs typeface="Calibri" panose="020F0502020204030204" pitchFamily="34" charset="0"/>
              </a:rPr>
              <a:t> и отправляет инициатору на почту результаты закрытой заявки.</a:t>
            </a: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Если же заявка отклонена, то робот закрывает заявку в </a:t>
            </a:r>
            <a:r>
              <a:rPr lang="ru-RU" sz="1200" b="0" dirty="0" err="1">
                <a:solidFill>
                  <a:srgbClr val="000000"/>
                </a:solidFill>
                <a:ea typeface="Times New Roman" panose="02020603050405020304" pitchFamily="18" charset="0"/>
                <a:cs typeface="Calibri" panose="020F0502020204030204" pitchFamily="34" charset="0"/>
              </a:rPr>
              <a:t>service-desk</a:t>
            </a:r>
            <a:r>
              <a:rPr lang="ru-RU" sz="1200" b="0" dirty="0">
                <a:solidFill>
                  <a:srgbClr val="000000"/>
                </a:solidFill>
                <a:ea typeface="Times New Roman" panose="02020603050405020304" pitchFamily="18" charset="0"/>
                <a:cs typeface="Calibri" panose="020F0502020204030204" pitchFamily="34" charset="0"/>
              </a:rPr>
              <a:t> с отрицательным результатом и отправляет отказ инициатору заявки на почту.</a:t>
            </a:r>
          </a:p>
          <a:p>
            <a:pPr marL="228600">
              <a:lnSpc>
                <a:spcPct val="107000"/>
              </a:lnSpc>
              <a:spcAft>
                <a:spcPts val="800"/>
              </a:spcAft>
            </a:pPr>
            <a:endParaRPr lang="ru-RU" sz="1200" b="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Таким образом был организован процесс, где пользователям не требуется создавать заявки в системе, а есть возможности в достаточно свободной форме направить заявку на рассмотрение, которая обрабатывается роботами, а в отдельных случаях подключаются сотрудники, которые ответственны за отдельные сценарии по работе техподдержки.</a:t>
            </a:r>
            <a:endParaRPr lang="en-US" sz="1200" b="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endParaRPr lang="en-US" sz="1200" b="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Эффект внедрения: </a:t>
            </a:r>
          </a:p>
          <a:p>
            <a:pPr marL="228600">
              <a:lnSpc>
                <a:spcPct val="107000"/>
              </a:lnSpc>
              <a:spcAft>
                <a:spcPts val="800"/>
              </a:spcAft>
            </a:pPr>
            <a:r>
              <a:rPr lang="ru-RU" sz="1200" b="0" dirty="0"/>
              <a:t>Сотрудникам техподдержки больше не нужно заводить заявки в системе, достаточно в свободной форме направить запрос, который обрабатывается роботами. Роботы собирают данные из внутренних систем компании и запускают соответствующие сценарии. В случае необходимости к процессу подключатся сотрудники ИБ. </a:t>
            </a:r>
          </a:p>
          <a:p>
            <a:endParaRPr lang="ru-RU" b="0"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8883E7-6AC7-49AD-BFA1-56372D575FAF}"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121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Второй проект</a:t>
            </a:r>
            <a:r>
              <a:rPr lang="ru-RU" sz="1200" b="0" baseline="0" dirty="0">
                <a:solidFill>
                  <a:srgbClr val="000000"/>
                </a:solidFill>
                <a:ea typeface="Times New Roman" panose="02020603050405020304" pitchFamily="18" charset="0"/>
                <a:cs typeface="Calibri" panose="020F0502020204030204" pitchFamily="34" charset="0"/>
              </a:rPr>
              <a:t> на платформе </a:t>
            </a:r>
            <a:r>
              <a:rPr lang="en-US" sz="1200" b="0" baseline="0" dirty="0">
                <a:solidFill>
                  <a:srgbClr val="000000"/>
                </a:solidFill>
                <a:ea typeface="Times New Roman" panose="02020603050405020304" pitchFamily="18" charset="0"/>
                <a:cs typeface="Calibri" panose="020F0502020204030204" pitchFamily="34" charset="0"/>
              </a:rPr>
              <a:t>RPAI</a:t>
            </a:r>
            <a:r>
              <a:rPr lang="ru-RU" sz="1200" b="0" baseline="0" dirty="0">
                <a:solidFill>
                  <a:srgbClr val="000000"/>
                </a:solidFill>
                <a:ea typeface="Times New Roman" panose="02020603050405020304" pitchFamily="18" charset="0"/>
                <a:cs typeface="Calibri" panose="020F0502020204030204" pitchFamily="34" charset="0"/>
              </a:rPr>
              <a:t> выполняется для крупной телекоммуникационной компании.</a:t>
            </a:r>
          </a:p>
          <a:p>
            <a:pPr marL="228600">
              <a:lnSpc>
                <a:spcPct val="107000"/>
              </a:lnSpc>
              <a:spcAft>
                <a:spcPts val="800"/>
              </a:spcAft>
            </a:pPr>
            <a:endParaRPr lang="ru-RU" sz="1200" b="0" baseline="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r>
              <a:rPr lang="ru-RU" sz="1200" b="0" baseline="0" dirty="0">
                <a:solidFill>
                  <a:srgbClr val="000000"/>
                </a:solidFill>
                <a:ea typeface="Times New Roman" panose="02020603050405020304" pitchFamily="18" charset="0"/>
                <a:cs typeface="Calibri" panose="020F0502020204030204" pitchFamily="34" charset="0"/>
              </a:rPr>
              <a:t>Необходимо оптимизировать работу кол-центра.</a:t>
            </a:r>
          </a:p>
          <a:p>
            <a:pPr marL="228600">
              <a:lnSpc>
                <a:spcPct val="107000"/>
              </a:lnSpc>
              <a:spcAft>
                <a:spcPts val="800"/>
              </a:spcAft>
            </a:pPr>
            <a:endParaRPr lang="ru-RU" sz="1200" b="0" baseline="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r>
              <a:rPr lang="ru-RU" sz="1200" b="0" baseline="0" dirty="0">
                <a:solidFill>
                  <a:srgbClr val="000000"/>
                </a:solidFill>
                <a:ea typeface="Times New Roman" panose="02020603050405020304" pitchFamily="18" charset="0"/>
                <a:cs typeface="Calibri" panose="020F0502020204030204" pitchFamily="34" charset="0"/>
              </a:rPr>
              <a:t>Как работает наше решение:</a:t>
            </a:r>
          </a:p>
          <a:p>
            <a:pPr marL="228600">
              <a:lnSpc>
                <a:spcPct val="107000"/>
              </a:lnSpc>
              <a:spcAft>
                <a:spcPts val="800"/>
              </a:spcAft>
            </a:pPr>
            <a:endParaRPr lang="ru-RU" sz="1200" b="0" baseline="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r>
              <a:rPr lang="ru-RU" sz="1200" b="0" baseline="0" dirty="0">
                <a:solidFill>
                  <a:srgbClr val="000000"/>
                </a:solidFill>
                <a:ea typeface="Times New Roman" panose="02020603050405020304" pitchFamily="18" charset="0"/>
                <a:cs typeface="Calibri" panose="020F0502020204030204" pitchFamily="34" charset="0"/>
              </a:rPr>
              <a:t>Сотрудник</a:t>
            </a:r>
            <a:r>
              <a:rPr lang="ru-RU" sz="1200" b="0" dirty="0">
                <a:solidFill>
                  <a:srgbClr val="000000"/>
                </a:solidFill>
                <a:ea typeface="Times New Roman" panose="02020603050405020304" pitchFamily="18" charset="0"/>
                <a:cs typeface="Calibri" panose="020F0502020204030204" pitchFamily="34" charset="0"/>
              </a:rPr>
              <a:t> запускает процесс на компьютеры локально</a:t>
            </a:r>
            <a:r>
              <a:rPr lang="ru-RU" sz="1200" b="0" baseline="0" dirty="0">
                <a:solidFill>
                  <a:srgbClr val="000000"/>
                </a:solidFill>
                <a:ea typeface="Times New Roman" panose="02020603050405020304" pitchFamily="18" charset="0"/>
                <a:cs typeface="Calibri" panose="020F0502020204030204" pitchFamily="34" charset="0"/>
              </a:rPr>
              <a:t> и принимает входящий запрос </a:t>
            </a:r>
            <a:r>
              <a:rPr lang="ru-RU" sz="1200" b="0" dirty="0">
                <a:solidFill>
                  <a:srgbClr val="000000"/>
                </a:solidFill>
                <a:ea typeface="Times New Roman" panose="02020603050405020304" pitchFamily="18" charset="0"/>
                <a:cs typeface="Calibri" panose="020F0502020204030204" pitchFamily="34" charset="0"/>
              </a:rPr>
              <a:t>от клиента.</a:t>
            </a: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На компьютере сотрудника после запуска процесса открывается </a:t>
            </a:r>
            <a:r>
              <a:rPr lang="ru-RU" sz="1200" b="0" dirty="0" err="1">
                <a:solidFill>
                  <a:srgbClr val="000000"/>
                </a:solidFill>
                <a:ea typeface="Times New Roman" panose="02020603050405020304" pitchFamily="18" charset="0"/>
                <a:cs typeface="Calibri" panose="020F0502020204030204" pitchFamily="34" charset="0"/>
              </a:rPr>
              <a:t>экраная</a:t>
            </a:r>
            <a:r>
              <a:rPr lang="ru-RU" sz="1200" b="0" dirty="0">
                <a:solidFill>
                  <a:srgbClr val="000000"/>
                </a:solidFill>
                <a:ea typeface="Times New Roman" panose="02020603050405020304" pitchFamily="18" charset="0"/>
                <a:cs typeface="Calibri" panose="020F0502020204030204" pitchFamily="34" charset="0"/>
              </a:rPr>
              <a:t> форма с простыми полями, которые он может заполнить. Например ввести ФИО клиента. Внутри экранной формы есть JS код, который через </a:t>
            </a:r>
            <a:r>
              <a:rPr lang="ru-RU" sz="1200" b="0" dirty="0" err="1">
                <a:solidFill>
                  <a:srgbClr val="000000"/>
                </a:solidFill>
                <a:ea typeface="Times New Roman" panose="02020603050405020304" pitchFamily="18" charset="0"/>
                <a:cs typeface="Calibri" panose="020F0502020204030204" pitchFamily="34" charset="0"/>
              </a:rPr>
              <a:t>апи</a:t>
            </a:r>
            <a:r>
              <a:rPr lang="ru-RU" sz="1200" b="0" dirty="0">
                <a:solidFill>
                  <a:srgbClr val="000000"/>
                </a:solidFill>
                <a:ea typeface="Times New Roman" panose="02020603050405020304" pitchFamily="18" charset="0"/>
                <a:cs typeface="Calibri" panose="020F0502020204030204" pitchFamily="34" charset="0"/>
              </a:rPr>
              <a:t> обращается к внутренним систему компании. Как только пользователь нажмёт на кнопку "подтвердить" экранная форма отправлять запрос и отображает данные о клиенте, которые были получены из внутренних систем компании.</a:t>
            </a: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Разные обращения пользователей подразумевают разные экранные формы с разными камнями данными.</a:t>
            </a:r>
          </a:p>
          <a:p>
            <a:pPr marL="228600">
              <a:lnSpc>
                <a:spcPct val="107000"/>
              </a:lnSpc>
              <a:spcAft>
                <a:spcPts val="800"/>
              </a:spcAft>
            </a:pPr>
            <a:r>
              <a:rPr lang="ru-RU" sz="1200" b="0" dirty="0">
                <a:solidFill>
                  <a:srgbClr val="000000"/>
                </a:solidFill>
                <a:ea typeface="Times New Roman" panose="02020603050405020304" pitchFamily="18" charset="0"/>
                <a:cs typeface="Calibri" panose="020F0502020204030204" pitchFamily="34" charset="0"/>
              </a:rPr>
              <a:t>Сотрудники благодаря работе с экранами формами экономит время клиентов, потому что им не требуется работать с разными интерфейсами разных систем. Им достаточно запустить работу робота, который сам получает всю необходимую информацию из внутренних систем компаний. А пользователь только вводит первичные данные и в результате общения с клиентом и полученной информацией от робота, решает все вопросы клиента.</a:t>
            </a:r>
            <a:endParaRPr lang="en-US" sz="1200" b="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endParaRPr lang="en-US" sz="1200" b="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r>
              <a:rPr lang="ru-RU"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Эффект внедрения: </a:t>
            </a:r>
          </a:p>
          <a:p>
            <a:pPr marL="228600">
              <a:lnSpc>
                <a:spcPct val="107000"/>
              </a:lnSpc>
              <a:spcAft>
                <a:spcPts val="800"/>
              </a:spcAft>
            </a:pPr>
            <a:r>
              <a:rPr lang="ru-RU"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Сотрудникам службы поддержки больше не приходится использовать множество интерфейсов разных систем для сбора данных о пользователе. Достаточно запустить робота, который сам собирает необходимую информацию из внутренних систем компании.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n-US" sz="1200" b="0" dirty="0">
              <a:solidFill>
                <a:srgbClr val="000000"/>
              </a:solidFill>
              <a:ea typeface="Times New Roman" panose="02020603050405020304" pitchFamily="18" charset="0"/>
              <a:cs typeface="Calibri" panose="020F0502020204030204" pitchFamily="34" charset="0"/>
            </a:endParaRPr>
          </a:p>
          <a:p>
            <a:pPr marL="228600">
              <a:lnSpc>
                <a:spcPct val="107000"/>
              </a:lnSpc>
              <a:spcAft>
                <a:spcPts val="800"/>
              </a:spcAft>
            </a:pPr>
            <a:endParaRPr lang="en-US" sz="1200" b="0" dirty="0">
              <a:solidFill>
                <a:srgbClr val="000000"/>
              </a:solidFill>
              <a:cs typeface="Calibri" panose="020F0502020204030204" pitchFamily="34" charset="0"/>
            </a:endParaRPr>
          </a:p>
          <a:p>
            <a:pPr marL="228600">
              <a:lnSpc>
                <a:spcPct val="107000"/>
              </a:lnSpc>
              <a:spcAft>
                <a:spcPts val="800"/>
              </a:spcAft>
            </a:pPr>
            <a:endParaRPr lang="ru-RU" b="0"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8883E7-6AC7-49AD-BFA1-56372D575FAF}"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84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2FFB779-270B-4192-84BA-A697F48306DC}" type="datetimeFigureOut">
              <a:rPr lang="ru-RU" smtClean="0"/>
              <a:t>02.06.2023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6107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02.06.2023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06572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02.06.2023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81226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02.06.2023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70371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FFB779-270B-4192-84BA-A697F48306DC}" type="datetimeFigureOut">
              <a:rPr lang="ru-RU" smtClean="0"/>
              <a:t>02.06.2023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407636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2FFB779-270B-4192-84BA-A697F48306DC}" type="datetimeFigureOut">
              <a:rPr lang="ru-RU" smtClean="0"/>
              <a:t>02.06.2023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62576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2FFB779-270B-4192-84BA-A697F48306DC}" type="datetimeFigureOut">
              <a:rPr lang="ru-RU" smtClean="0"/>
              <a:t>02.06.2023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880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2FFB779-270B-4192-84BA-A697F48306DC}" type="datetimeFigureOut">
              <a:rPr lang="ru-RU" smtClean="0"/>
              <a:t>02.06.2023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29533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7F478F5-52BF-5FB6-160A-1F5B21444DAF}"/>
              </a:ext>
            </a:extLst>
          </p:cNvPr>
          <p:cNvPicPr>
            <a:picLocks noChangeAspect="1"/>
          </p:cNvPicPr>
          <p:nvPr userDrawn="1"/>
        </p:nvPicPr>
        <p:blipFill rotWithShape="1">
          <a:blip r:embed="rId2"/>
          <a:srcRect r="687"/>
          <a:stretch/>
        </p:blipFill>
        <p:spPr>
          <a:xfrm>
            <a:off x="6069208" y="0"/>
            <a:ext cx="6088048" cy="5461627"/>
          </a:xfrm>
          <a:prstGeom prst="rect">
            <a:avLst/>
          </a:prstGeom>
        </p:spPr>
      </p:pic>
      <p:pic>
        <p:nvPicPr>
          <p:cNvPr id="17" name="Picture 16">
            <a:extLst>
              <a:ext uri="{FF2B5EF4-FFF2-40B4-BE49-F238E27FC236}">
                <a16:creationId xmlns:a16="http://schemas.microsoft.com/office/drawing/2014/main" id="{73268E4B-BB99-5782-C672-288C73A7FDDB}"/>
              </a:ext>
            </a:extLst>
          </p:cNvPr>
          <p:cNvPicPr>
            <a:picLocks noChangeAspect="1"/>
          </p:cNvPicPr>
          <p:nvPr userDrawn="1"/>
        </p:nvPicPr>
        <p:blipFill>
          <a:blip r:embed="rId3"/>
          <a:stretch>
            <a:fillRect/>
          </a:stretch>
        </p:blipFill>
        <p:spPr>
          <a:xfrm>
            <a:off x="225087" y="4797456"/>
            <a:ext cx="1814067" cy="1747070"/>
          </a:xfrm>
          <a:prstGeom prst="rect">
            <a:avLst/>
          </a:prstGeom>
        </p:spPr>
      </p:pic>
      <p:pic>
        <p:nvPicPr>
          <p:cNvPr id="18" name="Graphic 17">
            <a:extLst>
              <a:ext uri="{FF2B5EF4-FFF2-40B4-BE49-F238E27FC236}">
                <a16:creationId xmlns:a16="http://schemas.microsoft.com/office/drawing/2014/main" id="{1BF26657-1DD7-1926-2F83-34535FD35B2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5968" y="4105427"/>
            <a:ext cx="1026371" cy="1140555"/>
          </a:xfrm>
          <a:prstGeom prst="rect">
            <a:avLst/>
          </a:prstGeom>
        </p:spPr>
      </p:pic>
      <p:pic>
        <p:nvPicPr>
          <p:cNvPr id="19" name="Graphic 18">
            <a:extLst>
              <a:ext uri="{FF2B5EF4-FFF2-40B4-BE49-F238E27FC236}">
                <a16:creationId xmlns:a16="http://schemas.microsoft.com/office/drawing/2014/main" id="{41AA440E-E16C-5696-D74D-E433928915B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41467" y="4064902"/>
            <a:ext cx="911753" cy="1013059"/>
          </a:xfrm>
          <a:prstGeom prst="rect">
            <a:avLst/>
          </a:prstGeom>
        </p:spPr>
      </p:pic>
      <p:pic>
        <p:nvPicPr>
          <p:cNvPr id="20" name="Graphic 19">
            <a:extLst>
              <a:ext uri="{FF2B5EF4-FFF2-40B4-BE49-F238E27FC236}">
                <a16:creationId xmlns:a16="http://schemas.microsoft.com/office/drawing/2014/main" id="{0C6DCDB2-624C-CB31-C2DD-196145DDD009}"/>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07275" y="4246120"/>
            <a:ext cx="1002580" cy="1002580"/>
          </a:xfrm>
          <a:prstGeom prst="rect">
            <a:avLst/>
          </a:prstGeom>
        </p:spPr>
      </p:pic>
      <p:pic>
        <p:nvPicPr>
          <p:cNvPr id="21" name="Graphic 20">
            <a:extLst>
              <a:ext uri="{FF2B5EF4-FFF2-40B4-BE49-F238E27FC236}">
                <a16:creationId xmlns:a16="http://schemas.microsoft.com/office/drawing/2014/main" id="{FD1AF63B-D7CA-8125-A39A-29C930932600}"/>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46174" y="3200400"/>
            <a:ext cx="571500" cy="762000"/>
          </a:xfrm>
          <a:prstGeom prst="rect">
            <a:avLst/>
          </a:prstGeom>
        </p:spPr>
      </p:pic>
      <p:pic>
        <p:nvPicPr>
          <p:cNvPr id="22" name="Graphic 21">
            <a:extLst>
              <a:ext uri="{FF2B5EF4-FFF2-40B4-BE49-F238E27FC236}">
                <a16:creationId xmlns:a16="http://schemas.microsoft.com/office/drawing/2014/main" id="{7B93466F-DB54-2C26-1342-F62A1E4AB6CE}"/>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58045" y="3190813"/>
            <a:ext cx="771587" cy="771587"/>
          </a:xfrm>
          <a:prstGeom prst="rect">
            <a:avLst/>
          </a:prstGeom>
        </p:spPr>
      </p:pic>
      <p:pic>
        <p:nvPicPr>
          <p:cNvPr id="23" name="Graphic 22">
            <a:extLst>
              <a:ext uri="{FF2B5EF4-FFF2-40B4-BE49-F238E27FC236}">
                <a16:creationId xmlns:a16="http://schemas.microsoft.com/office/drawing/2014/main" id="{3EA67D0A-5067-D8CE-2076-9EEA5A6E9E98}"/>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579706">
            <a:off x="4791924" y="1973763"/>
            <a:ext cx="762000" cy="762000"/>
          </a:xfrm>
          <a:prstGeom prst="rect">
            <a:avLst/>
          </a:prstGeom>
        </p:spPr>
      </p:pic>
      <p:pic>
        <p:nvPicPr>
          <p:cNvPr id="24" name="Picture 23">
            <a:extLst>
              <a:ext uri="{FF2B5EF4-FFF2-40B4-BE49-F238E27FC236}">
                <a16:creationId xmlns:a16="http://schemas.microsoft.com/office/drawing/2014/main" id="{483985CC-D026-6F2D-AB81-3ADC33863702}"/>
              </a:ext>
            </a:extLst>
          </p:cNvPr>
          <p:cNvPicPr>
            <a:picLocks noChangeAspect="1"/>
          </p:cNvPicPr>
          <p:nvPr userDrawn="1"/>
        </p:nvPicPr>
        <p:blipFill>
          <a:blip r:embed="rId16"/>
          <a:stretch>
            <a:fillRect/>
          </a:stretch>
        </p:blipFill>
        <p:spPr>
          <a:xfrm>
            <a:off x="-1" y="1451377"/>
            <a:ext cx="9412105" cy="5410892"/>
          </a:xfrm>
          <a:prstGeom prst="rect">
            <a:avLst/>
          </a:prstGeom>
        </p:spPr>
      </p:pic>
      <p:grpSp>
        <p:nvGrpSpPr>
          <p:cNvPr id="25" name="Group 24">
            <a:extLst>
              <a:ext uri="{FF2B5EF4-FFF2-40B4-BE49-F238E27FC236}">
                <a16:creationId xmlns:a16="http://schemas.microsoft.com/office/drawing/2014/main" id="{1DD439DD-B617-986A-7E06-BB24396C63C3}"/>
              </a:ext>
            </a:extLst>
          </p:cNvPr>
          <p:cNvGrpSpPr/>
          <p:nvPr userDrawn="1"/>
        </p:nvGrpSpPr>
        <p:grpSpPr>
          <a:xfrm>
            <a:off x="650977" y="1405970"/>
            <a:ext cx="2771913" cy="1026418"/>
            <a:chOff x="783270" y="1289614"/>
            <a:chExt cx="2771913" cy="1026418"/>
          </a:xfrm>
        </p:grpSpPr>
        <p:sp>
          <p:nvSpPr>
            <p:cNvPr id="26" name="TextBox 25">
              <a:extLst>
                <a:ext uri="{FF2B5EF4-FFF2-40B4-BE49-F238E27FC236}">
                  <a16:creationId xmlns:a16="http://schemas.microsoft.com/office/drawing/2014/main" id="{D5F17442-4321-FEBA-20E8-3E511E98AB53}"/>
                </a:ext>
              </a:extLst>
            </p:cNvPr>
            <p:cNvSpPr txBox="1"/>
            <p:nvPr/>
          </p:nvSpPr>
          <p:spPr>
            <a:xfrm>
              <a:off x="783270" y="2008255"/>
              <a:ext cx="2678426" cy="307777"/>
            </a:xfrm>
            <a:prstGeom prst="rect">
              <a:avLst/>
            </a:prstGeom>
            <a:noFill/>
          </p:spPr>
          <p:txBody>
            <a:bodyPr wrap="none" rtlCol="0">
              <a:spAutoFit/>
            </a:bodyPr>
            <a:lstStyle/>
            <a:p>
              <a:r>
                <a:rPr lang="en-RU" sz="1400" spc="600" dirty="0">
                  <a:solidFill>
                    <a:schemeClr val="tx1">
                      <a:lumMod val="75000"/>
                      <a:lumOff val="25000"/>
                    </a:schemeClr>
                  </a:solidFill>
                  <a:latin typeface=""/>
                </a:rPr>
                <a:t>MORE THEN RPA</a:t>
              </a:r>
            </a:p>
          </p:txBody>
        </p:sp>
        <p:sp>
          <p:nvSpPr>
            <p:cNvPr id="27" name="TextBox 26">
              <a:extLst>
                <a:ext uri="{FF2B5EF4-FFF2-40B4-BE49-F238E27FC236}">
                  <a16:creationId xmlns:a16="http://schemas.microsoft.com/office/drawing/2014/main" id="{47E07B03-5658-EBBF-8D63-467C1352AC73}"/>
                </a:ext>
              </a:extLst>
            </p:cNvPr>
            <p:cNvSpPr txBox="1"/>
            <p:nvPr/>
          </p:nvSpPr>
          <p:spPr>
            <a:xfrm>
              <a:off x="783270" y="1289614"/>
              <a:ext cx="2771913" cy="769441"/>
            </a:xfrm>
            <a:prstGeom prst="rect">
              <a:avLst/>
            </a:prstGeom>
            <a:noFill/>
          </p:spPr>
          <p:txBody>
            <a:bodyPr wrap="none" rtlCol="0">
              <a:spAutoFit/>
            </a:bodyPr>
            <a:lstStyle/>
            <a:p>
              <a:r>
                <a:rPr lang="en-RU" sz="4400" b="1" kern="2400" spc="1200" dirty="0">
                  <a:solidFill>
                    <a:srgbClr val="CE3647"/>
                  </a:solidFill>
                  <a:latin typeface=""/>
                </a:rPr>
                <a:t>ROBIN</a:t>
              </a:r>
            </a:p>
          </p:txBody>
        </p:sp>
      </p:grpSp>
      <p:pic>
        <p:nvPicPr>
          <p:cNvPr id="29" name="Picture 28">
            <a:extLst>
              <a:ext uri="{FF2B5EF4-FFF2-40B4-BE49-F238E27FC236}">
                <a16:creationId xmlns:a16="http://schemas.microsoft.com/office/drawing/2014/main" id="{7B7237A7-BFB2-7588-93DB-D5D0D654A459}"/>
              </a:ext>
            </a:extLst>
          </p:cNvPr>
          <p:cNvPicPr>
            <a:picLocks noChangeAspect="1"/>
          </p:cNvPicPr>
          <p:nvPr userDrawn="1"/>
        </p:nvPicPr>
        <p:blipFill>
          <a:blip r:embed="rId17"/>
          <a:stretch>
            <a:fillRect/>
          </a:stretch>
        </p:blipFill>
        <p:spPr>
          <a:xfrm>
            <a:off x="8939082" y="5047877"/>
            <a:ext cx="2590800" cy="1447800"/>
          </a:xfrm>
          <a:prstGeom prst="rect">
            <a:avLst/>
          </a:prstGeom>
        </p:spPr>
      </p:pic>
      <p:sp>
        <p:nvSpPr>
          <p:cNvPr id="30" name="Oval 29">
            <a:extLst>
              <a:ext uri="{FF2B5EF4-FFF2-40B4-BE49-F238E27FC236}">
                <a16:creationId xmlns:a16="http://schemas.microsoft.com/office/drawing/2014/main" id="{D621F0EF-2AE0-AC69-1261-38F93FECB2B8}"/>
              </a:ext>
            </a:extLst>
          </p:cNvPr>
          <p:cNvSpPr/>
          <p:nvPr userDrawn="1"/>
        </p:nvSpPr>
        <p:spPr>
          <a:xfrm>
            <a:off x="11611155" y="5313872"/>
            <a:ext cx="166777" cy="178279"/>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31" name="Picture 30">
            <a:extLst>
              <a:ext uri="{FF2B5EF4-FFF2-40B4-BE49-F238E27FC236}">
                <a16:creationId xmlns:a16="http://schemas.microsoft.com/office/drawing/2014/main" id="{48090AE9-0828-0F95-B755-A6CF382868A5}"/>
              </a:ext>
            </a:extLst>
          </p:cNvPr>
          <p:cNvPicPr>
            <a:picLocks noChangeAspect="1"/>
          </p:cNvPicPr>
          <p:nvPr userDrawn="1"/>
        </p:nvPicPr>
        <p:blipFill>
          <a:blip r:embed="rId18"/>
          <a:stretch>
            <a:fillRect/>
          </a:stretch>
        </p:blipFill>
        <p:spPr>
          <a:xfrm>
            <a:off x="11255681" y="5249110"/>
            <a:ext cx="342900" cy="368300"/>
          </a:xfrm>
          <a:prstGeom prst="rect">
            <a:avLst/>
          </a:prstGeom>
        </p:spPr>
      </p:pic>
    </p:spTree>
    <p:extLst>
      <p:ext uri="{BB962C8B-B14F-4D97-AF65-F5344CB8AC3E}">
        <p14:creationId xmlns:p14="http://schemas.microsoft.com/office/powerpoint/2010/main" val="198875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t>02.06.2023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66569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t>02.06.2023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13416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FB779-270B-4192-84BA-A697F48306DC}" type="datetimeFigureOut">
              <a:rPr lang="ru-RU" smtClean="0"/>
              <a:t>02.06.2023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DC19C-03DA-4066-9FF7-D0BF1BC6D6F6}" type="slidenum">
              <a:rPr lang="ru-RU" smtClean="0"/>
              <a:t>‹#›</a:t>
            </a:fld>
            <a:endParaRPr lang="ru-RU"/>
          </a:p>
        </p:txBody>
      </p:sp>
    </p:spTree>
    <p:extLst>
      <p:ext uri="{BB962C8B-B14F-4D97-AF65-F5344CB8AC3E}">
        <p14:creationId xmlns:p14="http://schemas.microsoft.com/office/powerpoint/2010/main" val="315497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11.xml.rels><?xml version="1.0" encoding="UTF-8" standalone="yes"?>
<Relationships xmlns="http://schemas.openxmlformats.org/package/2006/relationships"><Relationship Id="rId3" Type="http://schemas.openxmlformats.org/officeDocument/2006/relationships/hyperlink" Target="http://www.rpa-robin.ru/" TargetMode="External"/><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jpeg"/><Relationship Id="rId34" Type="http://schemas.openxmlformats.org/officeDocument/2006/relationships/image" Target="../media/image53.jpeg"/><Relationship Id="rId42" Type="http://schemas.openxmlformats.org/officeDocument/2006/relationships/image" Target="../media/image61.png"/><Relationship Id="rId7" Type="http://schemas.openxmlformats.org/officeDocument/2006/relationships/image" Target="../media/image26.jpeg"/><Relationship Id="rId2" Type="http://schemas.openxmlformats.org/officeDocument/2006/relationships/notesSlide" Target="../notesSlides/notesSlide3.xml"/><Relationship Id="rId16" Type="http://schemas.openxmlformats.org/officeDocument/2006/relationships/image" Target="../media/image35.png"/><Relationship Id="rId29"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45" Type="http://schemas.openxmlformats.org/officeDocument/2006/relationships/image" Target="../media/image64.jpeg"/><Relationship Id="rId5" Type="http://schemas.openxmlformats.org/officeDocument/2006/relationships/image" Target="../media/image24.jpg"/><Relationship Id="rId15" Type="http://schemas.openxmlformats.org/officeDocument/2006/relationships/image" Target="../media/image34.jpeg"/><Relationship Id="rId23" Type="http://schemas.openxmlformats.org/officeDocument/2006/relationships/image" Target="../media/image42.jpeg"/><Relationship Id="rId28" Type="http://schemas.openxmlformats.org/officeDocument/2006/relationships/image" Target="../media/image47.gif"/><Relationship Id="rId36" Type="http://schemas.openxmlformats.org/officeDocument/2006/relationships/image" Target="../media/image55.jpeg"/><Relationship Id="rId10" Type="http://schemas.openxmlformats.org/officeDocument/2006/relationships/image" Target="../media/image29.jpeg"/><Relationship Id="rId19" Type="http://schemas.openxmlformats.org/officeDocument/2006/relationships/image" Target="../media/image38.jpeg"/><Relationship Id="rId31" Type="http://schemas.openxmlformats.org/officeDocument/2006/relationships/image" Target="../media/image50.png"/><Relationship Id="rId44" Type="http://schemas.openxmlformats.org/officeDocument/2006/relationships/image" Target="../media/image63.png"/><Relationship Id="rId4" Type="http://schemas.openxmlformats.org/officeDocument/2006/relationships/image" Target="../media/image23.jpg"/><Relationship Id="rId9" Type="http://schemas.openxmlformats.org/officeDocument/2006/relationships/image" Target="../media/image28.png"/><Relationship Id="rId14" Type="http://schemas.openxmlformats.org/officeDocument/2006/relationships/image" Target="../media/image33.jpe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jpeg"/><Relationship Id="rId8" Type="http://schemas.openxmlformats.org/officeDocument/2006/relationships/image" Target="../media/image27.jpeg"/><Relationship Id="rId3" Type="http://schemas.openxmlformats.org/officeDocument/2006/relationships/image" Target="../media/image22.png"/><Relationship Id="rId12" Type="http://schemas.openxmlformats.org/officeDocument/2006/relationships/image" Target="../media/image31.jpe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20" Type="http://schemas.openxmlformats.org/officeDocument/2006/relationships/image" Target="../media/image39.jpeg"/><Relationship Id="rId41" Type="http://schemas.openxmlformats.org/officeDocument/2006/relationships/image" Target="../media/image60.jpeg"/></Relationships>
</file>

<file path=ppt/slides/_rels/slide5.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11.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svg"/><Relationship Id="rId5" Type="http://schemas.openxmlformats.org/officeDocument/2006/relationships/image" Target="../media/image67.png"/><Relationship Id="rId10" Type="http://schemas.openxmlformats.org/officeDocument/2006/relationships/image" Target="../media/image6.png"/><Relationship Id="rId4" Type="http://schemas.openxmlformats.org/officeDocument/2006/relationships/image" Target="../media/image66.png"/><Relationship Id="rId9" Type="http://schemas.openxmlformats.org/officeDocument/2006/relationships/image" Target="../media/image71.png"/></Relationships>
</file>

<file path=ppt/slides/_rels/slide6.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82.png"/><Relationship Id="rId18" Type="http://schemas.openxmlformats.org/officeDocument/2006/relationships/image" Target="../media/image87.svg"/><Relationship Id="rId26" Type="http://schemas.openxmlformats.org/officeDocument/2006/relationships/image" Target="../media/image95.svg"/><Relationship Id="rId3" Type="http://schemas.openxmlformats.org/officeDocument/2006/relationships/image" Target="../media/image72.png"/><Relationship Id="rId21" Type="http://schemas.openxmlformats.org/officeDocument/2006/relationships/image" Target="../media/image90.png"/><Relationship Id="rId7" Type="http://schemas.openxmlformats.org/officeDocument/2006/relationships/image" Target="../media/image76.png"/><Relationship Id="rId12" Type="http://schemas.openxmlformats.org/officeDocument/2006/relationships/image" Target="../media/image81.svg"/><Relationship Id="rId17" Type="http://schemas.openxmlformats.org/officeDocument/2006/relationships/image" Target="../media/image86.png"/><Relationship Id="rId25" Type="http://schemas.openxmlformats.org/officeDocument/2006/relationships/image" Target="../media/image94.png"/><Relationship Id="rId2" Type="http://schemas.openxmlformats.org/officeDocument/2006/relationships/notesSlide" Target="../notesSlides/notesSlide5.xml"/><Relationship Id="rId16" Type="http://schemas.openxmlformats.org/officeDocument/2006/relationships/image" Target="../media/image85.svg"/><Relationship Id="rId20" Type="http://schemas.openxmlformats.org/officeDocument/2006/relationships/image" Target="../media/image89.svg"/><Relationship Id="rId29"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75.svg"/><Relationship Id="rId11" Type="http://schemas.openxmlformats.org/officeDocument/2006/relationships/image" Target="../media/image80.png"/><Relationship Id="rId24" Type="http://schemas.openxmlformats.org/officeDocument/2006/relationships/image" Target="../media/image93.svg"/><Relationship Id="rId5" Type="http://schemas.openxmlformats.org/officeDocument/2006/relationships/image" Target="../media/image74.png"/><Relationship Id="rId15" Type="http://schemas.openxmlformats.org/officeDocument/2006/relationships/image" Target="../media/image84.png"/><Relationship Id="rId23" Type="http://schemas.openxmlformats.org/officeDocument/2006/relationships/image" Target="../media/image92.png"/><Relationship Id="rId28" Type="http://schemas.openxmlformats.org/officeDocument/2006/relationships/image" Target="../media/image97.svg"/><Relationship Id="rId10" Type="http://schemas.openxmlformats.org/officeDocument/2006/relationships/image" Target="../media/image79.svg"/><Relationship Id="rId19" Type="http://schemas.openxmlformats.org/officeDocument/2006/relationships/image" Target="../media/image88.png"/><Relationship Id="rId4" Type="http://schemas.openxmlformats.org/officeDocument/2006/relationships/image" Target="../media/image73.svg"/><Relationship Id="rId9" Type="http://schemas.openxmlformats.org/officeDocument/2006/relationships/image" Target="../media/image78.png"/><Relationship Id="rId14" Type="http://schemas.openxmlformats.org/officeDocument/2006/relationships/image" Target="../media/image83.svg"/><Relationship Id="rId22" Type="http://schemas.openxmlformats.org/officeDocument/2006/relationships/image" Target="../media/image91.svg"/><Relationship Id="rId27" Type="http://schemas.openxmlformats.org/officeDocument/2006/relationships/image" Target="../media/image96.png"/><Relationship Id="rId30" Type="http://schemas.openxmlformats.org/officeDocument/2006/relationships/image" Target="../media/image99.svg"/></Relationships>
</file>

<file path=ppt/slides/_rels/slide7.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png"/><Relationship Id="rId7" Type="http://schemas.openxmlformats.org/officeDocument/2006/relationships/image" Target="../media/image10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5.svg"/><Relationship Id="rId9" Type="http://schemas.openxmlformats.org/officeDocument/2006/relationships/image" Target="../media/image104.png"/></Relationships>
</file>

<file path=ppt/slides/_rels/slide8.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0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08.png"/></Relationships>
</file>

<file path=ppt/slides/_rels/slide9.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C2DB3355-3E84-412B-98E6-C295B0D45CA4}"/>
              </a:ext>
            </a:extLst>
          </p:cNvPr>
          <p:cNvSpPr txBox="1">
            <a:spLocks/>
          </p:cNvSpPr>
          <p:nvPr/>
        </p:nvSpPr>
        <p:spPr>
          <a:xfrm>
            <a:off x="5722377" y="1520927"/>
            <a:ext cx="6203319" cy="133577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b="1" dirty="0">
                <a:latin typeface="+mn-lt"/>
              </a:rPr>
              <a:t>Разработка программного обеспечения «Цифровой сотрудник»</a:t>
            </a:r>
          </a:p>
          <a:p>
            <a:pPr algn="l"/>
            <a:r>
              <a:rPr lang="ru-RU" sz="2800" b="1" dirty="0">
                <a:latin typeface="+mn-lt"/>
              </a:rPr>
              <a:t>на базе RPA-платформы ROBIN</a:t>
            </a:r>
          </a:p>
        </p:txBody>
      </p:sp>
      <p:grpSp>
        <p:nvGrpSpPr>
          <p:cNvPr id="6" name="Group 5">
            <a:extLst>
              <a:ext uri="{FF2B5EF4-FFF2-40B4-BE49-F238E27FC236}">
                <a16:creationId xmlns:a16="http://schemas.microsoft.com/office/drawing/2014/main" id="{3673753B-1A73-51CB-2B48-C00B02AC18DF}"/>
              </a:ext>
            </a:extLst>
          </p:cNvPr>
          <p:cNvGrpSpPr/>
          <p:nvPr/>
        </p:nvGrpSpPr>
        <p:grpSpPr>
          <a:xfrm>
            <a:off x="4336026" y="6055179"/>
            <a:ext cx="7697821" cy="638529"/>
            <a:chOff x="4109371" y="5870737"/>
            <a:chExt cx="5937849" cy="638529"/>
          </a:xfrm>
        </p:grpSpPr>
        <p:sp>
          <p:nvSpPr>
            <p:cNvPr id="7" name="Заголовок 1">
              <a:extLst>
                <a:ext uri="{FF2B5EF4-FFF2-40B4-BE49-F238E27FC236}">
                  <a16:creationId xmlns:a16="http://schemas.microsoft.com/office/drawing/2014/main" id="{03840E73-CA21-4265-B1B1-5104B52D7A0F}"/>
                </a:ext>
              </a:extLst>
            </p:cNvPr>
            <p:cNvSpPr txBox="1">
              <a:spLocks/>
            </p:cNvSpPr>
            <p:nvPr/>
          </p:nvSpPr>
          <p:spPr>
            <a:xfrm>
              <a:off x="4109371" y="5870737"/>
              <a:ext cx="5316583" cy="226440"/>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rgbClr val="CE3647"/>
                  </a:solidFill>
                  <a:latin typeface="+mn-lt"/>
                </a:rPr>
                <a:t>Общество с ограниченной ответственностью «Робин»</a:t>
              </a:r>
            </a:p>
          </p:txBody>
        </p:sp>
        <p:sp>
          <p:nvSpPr>
            <p:cNvPr id="8" name="TextBox 7">
              <a:extLst>
                <a:ext uri="{FF2B5EF4-FFF2-40B4-BE49-F238E27FC236}">
                  <a16:creationId xmlns:a16="http://schemas.microsoft.com/office/drawing/2014/main" id="{867B1D2D-6F05-499E-8745-9C1A0379B626}"/>
                </a:ext>
              </a:extLst>
            </p:cNvPr>
            <p:cNvSpPr txBox="1"/>
            <p:nvPr/>
          </p:nvSpPr>
          <p:spPr>
            <a:xfrm>
              <a:off x="4109371" y="6293822"/>
              <a:ext cx="5937849" cy="215444"/>
            </a:xfrm>
            <a:prstGeom prst="rect">
              <a:avLst/>
            </a:prstGeom>
            <a:noFill/>
          </p:spPr>
          <p:txBody>
            <a:bodyPr wrap="square" lIns="0" tIns="0" rIns="0" bIns="0" rtlCol="0">
              <a:spAutoFit/>
            </a:bodyPr>
            <a:lstStyle/>
            <a:p>
              <a:r>
                <a:rPr lang="ru-RU" sz="1400" b="1" dirty="0"/>
                <a:t>Соглашения о предоставлении гранта № 2021-550-23 от 19 декабря 2021г.</a:t>
              </a:r>
            </a:p>
          </p:txBody>
        </p:sp>
      </p:grpSp>
      <p:pic>
        <p:nvPicPr>
          <p:cNvPr id="5" name="Picture 4">
            <a:extLst>
              <a:ext uri="{FF2B5EF4-FFF2-40B4-BE49-F238E27FC236}">
                <a16:creationId xmlns:a16="http://schemas.microsoft.com/office/drawing/2014/main" id="{C2113DCB-CE29-55AA-F30A-AB9370B1A1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1768" y="173148"/>
            <a:ext cx="1243928" cy="1243928"/>
          </a:xfrm>
          <a:prstGeom prst="rect">
            <a:avLst/>
          </a:prstGeom>
        </p:spPr>
      </p:pic>
    </p:spTree>
    <p:extLst>
      <p:ext uri="{BB962C8B-B14F-4D97-AF65-F5344CB8AC3E}">
        <p14:creationId xmlns:p14="http://schemas.microsoft.com/office/powerpoint/2010/main" val="293805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a:extLst>
              <a:ext uri="{FF2B5EF4-FFF2-40B4-BE49-F238E27FC236}">
                <a16:creationId xmlns:a16="http://schemas.microsoft.com/office/drawing/2014/main" id="{FE0F0CB7-69C0-42C3-8680-9178BD9BF69A}"/>
              </a:ext>
            </a:extLst>
          </p:cNvPr>
          <p:cNvSpPr txBox="1"/>
          <p:nvPr/>
        </p:nvSpPr>
        <p:spPr>
          <a:xfrm>
            <a:off x="491386" y="234000"/>
            <a:ext cx="1069717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ru-RU" altLang="ru-RU" sz="2800" b="1" kern="0" spc="300" dirty="0">
                <a:solidFill>
                  <a:schemeClr val="tx1">
                    <a:lumMod val="75000"/>
                    <a:lumOff val="25000"/>
                  </a:schemeClr>
                </a:solidFill>
                <a:ea typeface="+mn-lt"/>
                <a:cs typeface="Calibri" panose="020F0502020204030204"/>
              </a:rPr>
              <a:t>Пример экранной формы используемой в сквозном процессе с использованием цифровых сотрудников</a:t>
            </a:r>
            <a:endParaRPr kumimoji="0" lang="en-US" altLang="ru-RU" sz="2800" b="1" i="0" u="none" strike="noStrike" kern="1200" cap="none" spc="300" normalizeH="0" baseline="0" noProof="0" dirty="0">
              <a:ln>
                <a:noFill/>
              </a:ln>
              <a:solidFill>
                <a:schemeClr val="tx1">
                  <a:lumMod val="75000"/>
                  <a:lumOff val="25000"/>
                </a:schemeClr>
              </a:solidFill>
              <a:effectLst/>
              <a:uLnTx/>
              <a:uFillTx/>
              <a:ea typeface="+mn-lt"/>
              <a:cs typeface="Calibri" panose="020F0502020204030204"/>
            </a:endParaRPr>
          </a:p>
        </p:txBody>
      </p:sp>
      <p:sp>
        <p:nvSpPr>
          <p:cNvPr id="97" name="Прямоугольник 96">
            <a:extLst>
              <a:ext uri="{FF2B5EF4-FFF2-40B4-BE49-F238E27FC236}">
                <a16:creationId xmlns:a16="http://schemas.microsoft.com/office/drawing/2014/main" id="{4F918997-9342-44FF-9456-967F9A3D1512}"/>
              </a:ext>
            </a:extLst>
          </p:cNvPr>
          <p:cNvSpPr/>
          <p:nvPr/>
        </p:nvSpPr>
        <p:spPr>
          <a:xfrm>
            <a:off x="360000" y="316800"/>
            <a:ext cx="75809" cy="360000"/>
          </a:xfrm>
          <a:prstGeom prst="rect">
            <a:avLst/>
          </a:prstGeom>
          <a:solidFill>
            <a:srgbClr val="C7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8">
            <a:extLst>
              <a:ext uri="{FF2B5EF4-FFF2-40B4-BE49-F238E27FC236}">
                <a16:creationId xmlns:a16="http://schemas.microsoft.com/office/drawing/2014/main" id="{86F7694C-C74C-AAA7-7641-8BD9C77DE91C}"/>
              </a:ext>
            </a:extLst>
          </p:cNvPr>
          <p:cNvGrpSpPr/>
          <p:nvPr/>
        </p:nvGrpSpPr>
        <p:grpSpPr>
          <a:xfrm>
            <a:off x="470180" y="1239981"/>
            <a:ext cx="7267800" cy="5301219"/>
            <a:chOff x="161102" y="1593058"/>
            <a:chExt cx="5837381" cy="4378036"/>
          </a:xfrm>
        </p:grpSpPr>
        <p:pic>
          <p:nvPicPr>
            <p:cNvPr id="14" name="Picture 4" descr="Astra Linux как настроить рабочий стол">
              <a:extLst>
                <a:ext uri="{FF2B5EF4-FFF2-40B4-BE49-F238E27FC236}">
                  <a16:creationId xmlns:a16="http://schemas.microsoft.com/office/drawing/2014/main" id="{89F78D6A-3602-607D-87E1-F38C2AEC1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02" y="1593058"/>
              <a:ext cx="5837381" cy="4378036"/>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225">
              <a:extLst>
                <a:ext uri="{FF2B5EF4-FFF2-40B4-BE49-F238E27FC236}">
                  <a16:creationId xmlns:a16="http://schemas.microsoft.com/office/drawing/2014/main" id="{5453EA8F-76A4-E7DA-24EE-E1F54CECD34E}"/>
                </a:ext>
              </a:extLst>
            </p:cNvPr>
            <p:cNvPicPr>
              <a:picLocks noChangeAspect="1"/>
            </p:cNvPicPr>
            <p:nvPr/>
          </p:nvPicPr>
          <p:blipFill>
            <a:blip r:embed="rId4"/>
            <a:stretch>
              <a:fillRect/>
            </a:stretch>
          </p:blipFill>
          <p:spPr>
            <a:xfrm>
              <a:off x="816664" y="2149401"/>
              <a:ext cx="4536549" cy="3253872"/>
            </a:xfrm>
            <a:prstGeom prst="rect">
              <a:avLst/>
            </a:prstGeom>
            <a:ln>
              <a:noFill/>
            </a:ln>
            <a:effectLst>
              <a:softEdge rad="112500"/>
            </a:effectLst>
          </p:spPr>
        </p:pic>
      </p:grpSp>
      <p:sp>
        <p:nvSpPr>
          <p:cNvPr id="3" name="Скругленный прямоугольник 3">
            <a:extLst>
              <a:ext uri="{FF2B5EF4-FFF2-40B4-BE49-F238E27FC236}">
                <a16:creationId xmlns:a16="http://schemas.microsoft.com/office/drawing/2014/main" id="{26507581-910A-1E3D-27D1-96076D963DFB}"/>
              </a:ext>
            </a:extLst>
          </p:cNvPr>
          <p:cNvSpPr/>
          <p:nvPr/>
        </p:nvSpPr>
        <p:spPr>
          <a:xfrm>
            <a:off x="7885472" y="1336707"/>
            <a:ext cx="4109883" cy="4654588"/>
          </a:xfrm>
          <a:prstGeom prst="roundRect">
            <a:avLst/>
          </a:prstGeom>
          <a:noFill/>
          <a:ln w="28575">
            <a:solidFill>
              <a:srgbClr val="CE3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nSpc>
                <a:spcPct val="107000"/>
              </a:lnSpc>
              <a:spcAft>
                <a:spcPts val="800"/>
              </a:spcAft>
            </a:pPr>
            <a:r>
              <a:rPr lang="ru-RU" b="1"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Заказчик: </a:t>
            </a:r>
            <a:r>
              <a:rPr lang="ru-RU"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крупная телекоммуникационная компания.</a:t>
            </a:r>
            <a:endParaRPr lang="ru-RU"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ru-RU" b="1"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Задача: </a:t>
            </a:r>
            <a:r>
              <a:rPr lang="ru-RU"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оптимизировать работу службы сервисной поддержки.</a:t>
            </a:r>
            <a:endParaRPr lang="ru-RU"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ru-RU" b="1"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Ключевые требования: </a:t>
            </a:r>
            <a:endParaRPr lang="ru-RU"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ru-RU"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1) возможность создавать экранные формы, которые могут выполнять скрипты и напрямую обращаться к системам;</a:t>
            </a:r>
            <a:endParaRPr lang="ru-RU"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ru-RU"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2) з</a:t>
            </a:r>
            <a:r>
              <a:rPr lang="ru-RU"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апуск роботов непосредственно на компьютере пользователя</a:t>
            </a:r>
            <a:endParaRPr lang="ru-RU"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84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E364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105" y="2931529"/>
            <a:ext cx="2929790" cy="994943"/>
          </a:xfrm>
          <a:prstGeom prst="rect">
            <a:avLst/>
          </a:prstGeom>
        </p:spPr>
      </p:pic>
      <p:sp>
        <p:nvSpPr>
          <p:cNvPr id="3" name="Прямоугольник 2">
            <a:extLst>
              <a:ext uri="{FF2B5EF4-FFF2-40B4-BE49-F238E27FC236}">
                <a16:creationId xmlns:a16="http://schemas.microsoft.com/office/drawing/2014/main" id="{B4C85429-AFB1-446A-84A9-5207BB1D2DDB}"/>
              </a:ext>
            </a:extLst>
          </p:cNvPr>
          <p:cNvSpPr/>
          <p:nvPr/>
        </p:nvSpPr>
        <p:spPr>
          <a:xfrm>
            <a:off x="3048000" y="5849035"/>
            <a:ext cx="6096000" cy="646331"/>
          </a:xfrm>
          <a:prstGeom prst="rect">
            <a:avLst/>
          </a:prstGeom>
        </p:spPr>
        <p:txBody>
          <a:bodyPr>
            <a:spAutoFit/>
          </a:bodyPr>
          <a:lstStyle/>
          <a:p>
            <a:pPr algn="ctr"/>
            <a:r>
              <a:rPr lang="ru-RU" sz="1200" dirty="0">
                <a:solidFill>
                  <a:schemeClr val="bg1"/>
                </a:solidFill>
                <a:latin typeface="Arial" panose="020B0604020202020204" pitchFamily="34" charset="0"/>
                <a:cs typeface="Arial" panose="020B0604020202020204" pitchFamily="34" charset="0"/>
              </a:rPr>
              <a:t>+7 (495) 320-61-23</a:t>
            </a:r>
          </a:p>
          <a:p>
            <a:pPr algn="ctr"/>
            <a:r>
              <a:rPr lang="ru-RU" sz="1200" dirty="0">
                <a:solidFill>
                  <a:schemeClr val="bg1"/>
                </a:solidFill>
                <a:latin typeface="Arial" panose="020B0604020202020204" pitchFamily="34" charset="0"/>
                <a:cs typeface="Arial" panose="020B0604020202020204" pitchFamily="34" charset="0"/>
              </a:rPr>
              <a:t> </a:t>
            </a:r>
            <a:r>
              <a:rPr lang="ru-RU" sz="12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www.rpa-robin.ru</a:t>
            </a:r>
            <a:endParaRPr lang="ru-RU" sz="1200" dirty="0">
              <a:solidFill>
                <a:schemeClr val="bg1"/>
              </a:solidFill>
              <a:latin typeface="Arial" panose="020B0604020202020204" pitchFamily="34" charset="0"/>
              <a:cs typeface="Arial" panose="020B0604020202020204" pitchFamily="34" charset="0"/>
            </a:endParaRPr>
          </a:p>
          <a:p>
            <a:pPr algn="ctr"/>
            <a:r>
              <a:rPr lang="ru-RU" sz="1200" dirty="0">
                <a:solidFill>
                  <a:schemeClr val="bg1"/>
                </a:solidFill>
                <a:latin typeface="Arial" panose="020B0604020202020204" pitchFamily="34" charset="0"/>
                <a:cs typeface="Arial" panose="020B0604020202020204" pitchFamily="34" charset="0"/>
              </a:rPr>
              <a:t> 117342, г. Москва, ул. Введенского, 1А</a:t>
            </a:r>
          </a:p>
        </p:txBody>
      </p:sp>
    </p:spTree>
    <p:extLst>
      <p:ext uri="{BB962C8B-B14F-4D97-AF65-F5344CB8AC3E}">
        <p14:creationId xmlns:p14="http://schemas.microsoft.com/office/powerpoint/2010/main" val="424606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Овал 72">
            <a:extLst>
              <a:ext uri="{FF2B5EF4-FFF2-40B4-BE49-F238E27FC236}">
                <a16:creationId xmlns:a16="http://schemas.microsoft.com/office/drawing/2014/main" id="{CE60EE35-1984-41C9-9BAA-05DA0D12D854}"/>
              </a:ext>
            </a:extLst>
          </p:cNvPr>
          <p:cNvSpPr/>
          <p:nvPr/>
        </p:nvSpPr>
        <p:spPr>
          <a:xfrm>
            <a:off x="2095914" y="4674291"/>
            <a:ext cx="72578" cy="725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ru-RU" sz="1350">
              <a:solidFill>
                <a:prstClr val="black"/>
              </a:solidFill>
              <a:latin typeface="Calibri" panose="020F0502020204030204"/>
            </a:endParaRPr>
          </a:p>
        </p:txBody>
      </p:sp>
      <p:sp>
        <p:nvSpPr>
          <p:cNvPr id="4" name="Прямоугольник 91">
            <a:extLst>
              <a:ext uri="{FF2B5EF4-FFF2-40B4-BE49-F238E27FC236}">
                <a16:creationId xmlns:a16="http://schemas.microsoft.com/office/drawing/2014/main" id="{27AA2C2B-73D4-0BED-94AD-E1CF6C74DE3A}"/>
              </a:ext>
            </a:extLst>
          </p:cNvPr>
          <p:cNvSpPr/>
          <p:nvPr/>
        </p:nvSpPr>
        <p:spPr>
          <a:xfrm>
            <a:off x="360000" y="316800"/>
            <a:ext cx="75809" cy="360000"/>
          </a:xfrm>
          <a:prstGeom prst="rect">
            <a:avLst/>
          </a:prstGeom>
          <a:solidFill>
            <a:srgbClr val="C7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300A7B8E-C5B7-8CBC-97E6-90561756EC7D}"/>
              </a:ext>
            </a:extLst>
          </p:cNvPr>
          <p:cNvSpPr txBox="1"/>
          <p:nvPr/>
        </p:nvSpPr>
        <p:spPr>
          <a:xfrm>
            <a:off x="491386" y="234000"/>
            <a:ext cx="106971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800" b="1" spc="300" dirty="0">
                <a:solidFill>
                  <a:schemeClr val="tx1">
                    <a:lumMod val="75000"/>
                    <a:lumOff val="25000"/>
                  </a:schemeClr>
                </a:solidFill>
                <a:ea typeface="+mn-lt"/>
                <a:cs typeface="+mn-lt"/>
              </a:rPr>
              <a:t>Резюме проекта</a:t>
            </a:r>
          </a:p>
        </p:txBody>
      </p:sp>
      <p:grpSp>
        <p:nvGrpSpPr>
          <p:cNvPr id="26" name="Group 25">
            <a:extLst>
              <a:ext uri="{FF2B5EF4-FFF2-40B4-BE49-F238E27FC236}">
                <a16:creationId xmlns:a16="http://schemas.microsoft.com/office/drawing/2014/main" id="{91DCD442-6D87-4CD0-20CA-06B88FA75B9E}"/>
              </a:ext>
            </a:extLst>
          </p:cNvPr>
          <p:cNvGrpSpPr/>
          <p:nvPr/>
        </p:nvGrpSpPr>
        <p:grpSpPr>
          <a:xfrm>
            <a:off x="610352" y="1149661"/>
            <a:ext cx="10793496" cy="4989874"/>
            <a:chOff x="563200" y="1098861"/>
            <a:chExt cx="10793496" cy="4989874"/>
          </a:xfrm>
        </p:grpSpPr>
        <p:grpSp>
          <p:nvGrpSpPr>
            <p:cNvPr id="23" name="Group 22">
              <a:extLst>
                <a:ext uri="{FF2B5EF4-FFF2-40B4-BE49-F238E27FC236}">
                  <a16:creationId xmlns:a16="http://schemas.microsoft.com/office/drawing/2014/main" id="{E9B84468-13C6-F771-772F-1A6B97A411E5}"/>
                </a:ext>
              </a:extLst>
            </p:cNvPr>
            <p:cNvGrpSpPr/>
            <p:nvPr/>
          </p:nvGrpSpPr>
          <p:grpSpPr>
            <a:xfrm>
              <a:off x="563200" y="1098861"/>
              <a:ext cx="10243953" cy="990836"/>
              <a:chOff x="360000" y="984561"/>
              <a:chExt cx="10243953" cy="990836"/>
            </a:xfrm>
          </p:grpSpPr>
          <p:sp>
            <p:nvSpPr>
              <p:cNvPr id="2" name="TextBox 1">
                <a:extLst>
                  <a:ext uri="{FF2B5EF4-FFF2-40B4-BE49-F238E27FC236}">
                    <a16:creationId xmlns:a16="http://schemas.microsoft.com/office/drawing/2014/main" id="{E36D128B-9DAC-2847-B8CD-C5016B6E9EA1}"/>
                  </a:ext>
                </a:extLst>
              </p:cNvPr>
              <p:cNvSpPr txBox="1"/>
              <p:nvPr/>
            </p:nvSpPr>
            <p:spPr>
              <a:xfrm>
                <a:off x="1458896" y="1606065"/>
                <a:ext cx="5768321" cy="369332"/>
              </a:xfrm>
              <a:prstGeom prst="rect">
                <a:avLst/>
              </a:prstGeom>
              <a:noFill/>
            </p:spPr>
            <p:txBody>
              <a:bodyPr wrap="square" rtlCol="0">
                <a:spAutoFit/>
              </a:bodyPr>
              <a:lstStyle/>
              <a:p>
                <a:r>
                  <a:rPr lang="ru-RU" dirty="0"/>
                  <a:t>Цифровой сотрудник (</a:t>
                </a:r>
                <a:r>
                  <a:rPr lang="en-US" dirty="0">
                    <a:solidFill>
                      <a:schemeClr val="tx1">
                        <a:lumMod val="75000"/>
                        <a:lumOff val="25000"/>
                      </a:schemeClr>
                    </a:solidFill>
                  </a:rPr>
                  <a:t>Robin Process</a:t>
                </a:r>
                <a:r>
                  <a:rPr lang="ru-RU" dirty="0">
                    <a:solidFill>
                      <a:schemeClr val="tx1">
                        <a:lumMod val="75000"/>
                        <a:lumOff val="25000"/>
                      </a:schemeClr>
                    </a:solidFill>
                  </a:rPr>
                  <a:t>)</a:t>
                </a:r>
                <a:endParaRPr lang="ru-RU" dirty="0"/>
              </a:p>
            </p:txBody>
          </p:sp>
          <p:grpSp>
            <p:nvGrpSpPr>
              <p:cNvPr id="22" name="Group 21">
                <a:extLst>
                  <a:ext uri="{FF2B5EF4-FFF2-40B4-BE49-F238E27FC236}">
                    <a16:creationId xmlns:a16="http://schemas.microsoft.com/office/drawing/2014/main" id="{C2E03074-2259-16D6-54F8-6F680820E8E0}"/>
                  </a:ext>
                </a:extLst>
              </p:cNvPr>
              <p:cNvGrpSpPr/>
              <p:nvPr/>
            </p:nvGrpSpPr>
            <p:grpSpPr>
              <a:xfrm>
                <a:off x="360000" y="984561"/>
                <a:ext cx="10243953" cy="522000"/>
                <a:chOff x="360000" y="984561"/>
                <a:chExt cx="10243953" cy="522000"/>
              </a:xfrm>
            </p:grpSpPr>
            <p:sp>
              <p:nvSpPr>
                <p:cNvPr id="9" name="Прямоугольник 8">
                  <a:extLst>
                    <a:ext uri="{FF2B5EF4-FFF2-40B4-BE49-F238E27FC236}">
                      <a16:creationId xmlns:a16="http://schemas.microsoft.com/office/drawing/2014/main" id="{926030D7-618C-EF43-A848-1A7F2B6E4187}"/>
                    </a:ext>
                  </a:extLst>
                </p:cNvPr>
                <p:cNvSpPr/>
                <p:nvPr/>
              </p:nvSpPr>
              <p:spPr>
                <a:xfrm>
                  <a:off x="633700" y="1030120"/>
                  <a:ext cx="9970253" cy="430883"/>
                </a:xfrm>
                <a:prstGeom prst="rect">
                  <a:avLst/>
                </a:prstGeom>
                <a:gradFill flip="none" rotWithShape="1">
                  <a:gsLst>
                    <a:gs pos="27000">
                      <a:schemeClr val="bg1">
                        <a:lumMod val="85000"/>
                      </a:schemeClr>
                    </a:gs>
                    <a:gs pos="100000">
                      <a:schemeClr val="bg1">
                        <a:alpha val="0"/>
                      </a:schemeClr>
                    </a:gs>
                  </a:gsLst>
                  <a:lin ang="0" scaled="1"/>
                  <a:tileRect/>
                </a:gradFill>
                <a:ln w="25400" cap="flat">
                  <a:noFill/>
                  <a:prstDash val="solid"/>
                  <a:round/>
                </a:ln>
                <a:effectLst>
                  <a:softEdge rad="254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0" tIns="45718" rIns="45718" bIns="45718" numCol="1" spcCol="38100" rtlCol="0" anchor="ctr">
                  <a:spAutoFit/>
                </a:bodyPr>
                <a:lstStyle/>
                <a:p>
                  <a:r>
                    <a:rPr lang="ru-RU" sz="2200" b="1" dirty="0">
                      <a:solidFill>
                        <a:schemeClr val="tx1">
                          <a:lumMod val="75000"/>
                          <a:lumOff val="25000"/>
                        </a:schemeClr>
                      </a:solidFill>
                    </a:rPr>
                    <a:t>Наименование разрабатываемого программного обеспечения (ПО):</a:t>
                  </a:r>
                </a:p>
              </p:txBody>
            </p:sp>
            <p:sp>
              <p:nvSpPr>
                <p:cNvPr id="13" name="Овал 12">
                  <a:extLst>
                    <a:ext uri="{FF2B5EF4-FFF2-40B4-BE49-F238E27FC236}">
                      <a16:creationId xmlns:a16="http://schemas.microsoft.com/office/drawing/2014/main" id="{25C2C388-180D-7645-B1D7-EEC674DBE7D4}"/>
                    </a:ext>
                  </a:extLst>
                </p:cNvPr>
                <p:cNvSpPr>
                  <a:spLocks/>
                </p:cNvSpPr>
                <p:nvPr/>
              </p:nvSpPr>
              <p:spPr>
                <a:xfrm>
                  <a:off x="360000" y="984561"/>
                  <a:ext cx="522000" cy="522000"/>
                </a:xfrm>
                <a:prstGeom prst="ellipse">
                  <a:avLst/>
                </a:prstGeom>
                <a:solidFill>
                  <a:srgbClr val="CE3647"/>
                </a:solidFill>
                <a:ln>
                  <a:solidFill>
                    <a:srgbClr val="CE3647"/>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0" tIns="0" rIns="0" bIns="0" numCol="1" spcCol="38100" rtlCol="0" anchor="ctr">
                  <a:spAutoFit/>
                </a:bodyPr>
                <a:lstStyle/>
                <a:p>
                  <a:pPr algn="ctr" hangingPunct="0"/>
                  <a:r>
                    <a:rPr lang="ru-RU" sz="2000" b="1" dirty="0">
                      <a:solidFill>
                        <a:schemeClr val="bg1"/>
                      </a:solidFill>
                      <a:sym typeface="Calibri"/>
                    </a:rPr>
                    <a:t>1</a:t>
                  </a:r>
                </a:p>
              </p:txBody>
            </p:sp>
          </p:grpSp>
        </p:grpSp>
        <p:grpSp>
          <p:nvGrpSpPr>
            <p:cNvPr id="24" name="Group 23">
              <a:extLst>
                <a:ext uri="{FF2B5EF4-FFF2-40B4-BE49-F238E27FC236}">
                  <a16:creationId xmlns:a16="http://schemas.microsoft.com/office/drawing/2014/main" id="{9BCD6F92-3249-9AC6-C3DD-77E0D3F5C03B}"/>
                </a:ext>
              </a:extLst>
            </p:cNvPr>
            <p:cNvGrpSpPr/>
            <p:nvPr/>
          </p:nvGrpSpPr>
          <p:grpSpPr>
            <a:xfrm>
              <a:off x="563200" y="2397076"/>
              <a:ext cx="10793496" cy="1545779"/>
              <a:chOff x="360000" y="2289816"/>
              <a:chExt cx="10793496" cy="1545779"/>
            </a:xfrm>
          </p:grpSpPr>
          <p:sp>
            <p:nvSpPr>
              <p:cNvPr id="6" name="TextBox 5">
                <a:extLst>
                  <a:ext uri="{FF2B5EF4-FFF2-40B4-BE49-F238E27FC236}">
                    <a16:creationId xmlns:a16="http://schemas.microsoft.com/office/drawing/2014/main" id="{53236FCE-57CE-7441-BE65-235A5BBE139A}"/>
                  </a:ext>
                </a:extLst>
              </p:cNvPr>
              <p:cNvSpPr txBox="1"/>
              <p:nvPr/>
            </p:nvSpPr>
            <p:spPr>
              <a:xfrm>
                <a:off x="1433496" y="2912265"/>
                <a:ext cx="9720000" cy="923330"/>
              </a:xfrm>
              <a:prstGeom prst="rect">
                <a:avLst/>
              </a:prstGeom>
              <a:noFill/>
            </p:spPr>
            <p:txBody>
              <a:bodyPr wrap="square" rtlCol="0">
                <a:spAutoFit/>
              </a:bodyPr>
              <a:lstStyle/>
              <a:p>
                <a:pPr algn="just"/>
                <a:r>
                  <a:rPr lang="ru-RU" dirty="0"/>
                  <a:t>Обеспечение инструментария для создания средств взаимодействия людей и программных роботов в рамках выполнения бизнес-процессов с возможностью контроля выполнения всей цепочки процесса</a:t>
                </a:r>
              </a:p>
            </p:txBody>
          </p:sp>
          <p:grpSp>
            <p:nvGrpSpPr>
              <p:cNvPr id="20" name="Group 19">
                <a:extLst>
                  <a:ext uri="{FF2B5EF4-FFF2-40B4-BE49-F238E27FC236}">
                    <a16:creationId xmlns:a16="http://schemas.microsoft.com/office/drawing/2014/main" id="{1363DDC1-1864-4BFC-D36C-F62DD0C40999}"/>
                  </a:ext>
                </a:extLst>
              </p:cNvPr>
              <p:cNvGrpSpPr/>
              <p:nvPr/>
            </p:nvGrpSpPr>
            <p:grpSpPr>
              <a:xfrm>
                <a:off x="360000" y="2289816"/>
                <a:ext cx="10229953" cy="522000"/>
                <a:chOff x="361300" y="2697482"/>
                <a:chExt cx="10229953" cy="522000"/>
              </a:xfrm>
            </p:grpSpPr>
            <p:sp>
              <p:nvSpPr>
                <p:cNvPr id="18" name="Прямоугольник 8">
                  <a:extLst>
                    <a:ext uri="{FF2B5EF4-FFF2-40B4-BE49-F238E27FC236}">
                      <a16:creationId xmlns:a16="http://schemas.microsoft.com/office/drawing/2014/main" id="{1B48F5BC-475D-0398-5F67-3263F63D1557}"/>
                    </a:ext>
                  </a:extLst>
                </p:cNvPr>
                <p:cNvSpPr/>
                <p:nvPr/>
              </p:nvSpPr>
              <p:spPr>
                <a:xfrm>
                  <a:off x="621000" y="2743041"/>
                  <a:ext cx="9970253" cy="430883"/>
                </a:xfrm>
                <a:prstGeom prst="rect">
                  <a:avLst/>
                </a:prstGeom>
                <a:gradFill flip="none" rotWithShape="1">
                  <a:gsLst>
                    <a:gs pos="27000">
                      <a:schemeClr val="bg1">
                        <a:lumMod val="85000"/>
                      </a:schemeClr>
                    </a:gs>
                    <a:gs pos="100000">
                      <a:schemeClr val="bg1">
                        <a:alpha val="0"/>
                      </a:schemeClr>
                    </a:gs>
                  </a:gsLst>
                  <a:lin ang="0" scaled="1"/>
                  <a:tileRect/>
                </a:gradFill>
                <a:ln w="25400" cap="flat">
                  <a:noFill/>
                  <a:prstDash val="solid"/>
                  <a:round/>
                </a:ln>
                <a:effectLst>
                  <a:softEdge rad="254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0" tIns="45718" rIns="45718" bIns="45718" numCol="1" spcCol="38100" rtlCol="0" anchor="ctr">
                  <a:spAutoFit/>
                </a:bodyPr>
                <a:lstStyle/>
                <a:p>
                  <a:r>
                    <a:rPr lang="ru-RU" sz="2200" b="1" dirty="0">
                      <a:solidFill>
                        <a:schemeClr val="tx1">
                          <a:lumMod val="75000"/>
                          <a:lumOff val="25000"/>
                        </a:schemeClr>
                      </a:solidFill>
                    </a:rPr>
                    <a:t>Назначение разрабатываемого ПО:</a:t>
                  </a:r>
                </a:p>
              </p:txBody>
            </p:sp>
            <p:sp>
              <p:nvSpPr>
                <p:cNvPr id="10" name="Овал 12">
                  <a:extLst>
                    <a:ext uri="{FF2B5EF4-FFF2-40B4-BE49-F238E27FC236}">
                      <a16:creationId xmlns:a16="http://schemas.microsoft.com/office/drawing/2014/main" id="{833CE9DB-832B-2FD4-08BD-08D0D9FDA3CE}"/>
                    </a:ext>
                  </a:extLst>
                </p:cNvPr>
                <p:cNvSpPr>
                  <a:spLocks/>
                </p:cNvSpPr>
                <p:nvPr/>
              </p:nvSpPr>
              <p:spPr>
                <a:xfrm>
                  <a:off x="361300" y="2697482"/>
                  <a:ext cx="522000" cy="522000"/>
                </a:xfrm>
                <a:prstGeom prst="ellipse">
                  <a:avLst/>
                </a:prstGeom>
                <a:solidFill>
                  <a:srgbClr val="CE3647"/>
                </a:solidFill>
                <a:ln>
                  <a:solidFill>
                    <a:srgbClr val="CE3647"/>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0" tIns="0" rIns="0" bIns="0" numCol="1" spcCol="38100" rtlCol="0" anchor="ctr">
                  <a:spAutoFit/>
                </a:bodyPr>
                <a:lstStyle/>
                <a:p>
                  <a:pPr algn="ctr" hangingPunct="0"/>
                  <a:r>
                    <a:rPr lang="ru-RU" sz="2000" b="1" dirty="0">
                      <a:solidFill>
                        <a:schemeClr val="bg1"/>
                      </a:solidFill>
                      <a:sym typeface="Calibri"/>
                    </a:rPr>
                    <a:t>2</a:t>
                  </a:r>
                </a:p>
              </p:txBody>
            </p:sp>
          </p:grpSp>
        </p:grpSp>
        <p:grpSp>
          <p:nvGrpSpPr>
            <p:cNvPr id="25" name="Group 24">
              <a:extLst>
                <a:ext uri="{FF2B5EF4-FFF2-40B4-BE49-F238E27FC236}">
                  <a16:creationId xmlns:a16="http://schemas.microsoft.com/office/drawing/2014/main" id="{F162494C-42BB-6505-E019-CB2B2DF18CA9}"/>
                </a:ext>
              </a:extLst>
            </p:cNvPr>
            <p:cNvGrpSpPr/>
            <p:nvPr/>
          </p:nvGrpSpPr>
          <p:grpSpPr>
            <a:xfrm>
              <a:off x="563200" y="4250235"/>
              <a:ext cx="10793496" cy="1838500"/>
              <a:chOff x="360000" y="4135935"/>
              <a:chExt cx="10793496" cy="1838500"/>
            </a:xfrm>
          </p:grpSpPr>
          <p:sp>
            <p:nvSpPr>
              <p:cNvPr id="3" name="TextBox 2">
                <a:extLst>
                  <a:ext uri="{FF2B5EF4-FFF2-40B4-BE49-F238E27FC236}">
                    <a16:creationId xmlns:a16="http://schemas.microsoft.com/office/drawing/2014/main" id="{408CCB27-F00D-47A2-8B3F-68467E4F866E}"/>
                  </a:ext>
                </a:extLst>
              </p:cNvPr>
              <p:cNvSpPr txBox="1"/>
              <p:nvPr/>
            </p:nvSpPr>
            <p:spPr>
              <a:xfrm>
                <a:off x="1433496" y="4774106"/>
                <a:ext cx="9720000" cy="1200329"/>
              </a:xfrm>
              <a:prstGeom prst="rect">
                <a:avLst/>
              </a:prstGeom>
              <a:noFill/>
            </p:spPr>
            <p:txBody>
              <a:bodyPr wrap="square" rtlCol="0">
                <a:spAutoFit/>
              </a:bodyPr>
              <a:lstStyle/>
              <a:p>
                <a:pPr algn="just"/>
                <a:r>
                  <a:rPr lang="ru-RU" dirty="0"/>
                  <a:t>Приоритетный класс программного обеспечения</a:t>
                </a:r>
                <a:r>
                  <a:rPr lang="ru-RU" b="1" dirty="0"/>
                  <a:t>: Средства управления бизнес-процессами (BPM)</a:t>
                </a:r>
                <a:r>
                  <a:rPr lang="ru-RU" dirty="0"/>
                  <a:t>: Программное обеспечение, которое должно предоставлять возможность для управления совокупностью взаимосвязанных мероприятий или задач, направленных на создание определенного продукта или услуги для потребителей.</a:t>
                </a:r>
              </a:p>
            </p:txBody>
          </p:sp>
          <p:grpSp>
            <p:nvGrpSpPr>
              <p:cNvPr id="21" name="Group 20">
                <a:extLst>
                  <a:ext uri="{FF2B5EF4-FFF2-40B4-BE49-F238E27FC236}">
                    <a16:creationId xmlns:a16="http://schemas.microsoft.com/office/drawing/2014/main" id="{4FDFBB63-65F4-EA73-9C5C-32D8159D3930}"/>
                  </a:ext>
                </a:extLst>
              </p:cNvPr>
              <p:cNvGrpSpPr/>
              <p:nvPr/>
            </p:nvGrpSpPr>
            <p:grpSpPr>
              <a:xfrm>
                <a:off x="360000" y="4135935"/>
                <a:ext cx="10728876" cy="522000"/>
                <a:chOff x="361300" y="4550006"/>
                <a:chExt cx="10728876" cy="522000"/>
              </a:xfrm>
            </p:grpSpPr>
            <p:sp>
              <p:nvSpPr>
                <p:cNvPr id="19" name="Прямоугольник 8">
                  <a:extLst>
                    <a:ext uri="{FF2B5EF4-FFF2-40B4-BE49-F238E27FC236}">
                      <a16:creationId xmlns:a16="http://schemas.microsoft.com/office/drawing/2014/main" id="{1506D705-D703-58F0-F5F7-D83BB09AF5CE}"/>
                    </a:ext>
                  </a:extLst>
                </p:cNvPr>
                <p:cNvSpPr/>
                <p:nvPr/>
              </p:nvSpPr>
              <p:spPr>
                <a:xfrm>
                  <a:off x="621000" y="4595565"/>
                  <a:ext cx="10469176" cy="430883"/>
                </a:xfrm>
                <a:prstGeom prst="rect">
                  <a:avLst/>
                </a:prstGeom>
                <a:gradFill flip="none" rotWithShape="1">
                  <a:gsLst>
                    <a:gs pos="27000">
                      <a:schemeClr val="bg1">
                        <a:lumMod val="85000"/>
                      </a:schemeClr>
                    </a:gs>
                    <a:gs pos="100000">
                      <a:schemeClr val="bg1">
                        <a:alpha val="0"/>
                      </a:schemeClr>
                    </a:gs>
                  </a:gsLst>
                  <a:lin ang="0" scaled="1"/>
                  <a:tileRect/>
                </a:gradFill>
                <a:ln w="25400" cap="flat">
                  <a:noFill/>
                  <a:prstDash val="solid"/>
                  <a:round/>
                </a:ln>
                <a:effectLst>
                  <a:softEdge rad="254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0" tIns="45718" rIns="45718" bIns="45718" numCol="1" spcCol="38100" rtlCol="0" anchor="ctr">
                  <a:spAutoFit/>
                </a:bodyPr>
                <a:lstStyle/>
                <a:p>
                  <a:r>
                    <a:rPr lang="ru-RU" sz="2200" b="1" dirty="0">
                      <a:solidFill>
                        <a:schemeClr val="tx1">
                          <a:lumMod val="75000"/>
                          <a:lumOff val="25000"/>
                        </a:schemeClr>
                      </a:solidFill>
                    </a:rPr>
                    <a:t>Приоритетное направление, которому соответствует разрабатываемое ПО:</a:t>
                  </a:r>
                </a:p>
              </p:txBody>
            </p:sp>
            <p:sp>
              <p:nvSpPr>
                <p:cNvPr id="17" name="Овал 12">
                  <a:extLst>
                    <a:ext uri="{FF2B5EF4-FFF2-40B4-BE49-F238E27FC236}">
                      <a16:creationId xmlns:a16="http://schemas.microsoft.com/office/drawing/2014/main" id="{7695843F-4A99-1F85-8BA5-78865569BCE9}"/>
                    </a:ext>
                  </a:extLst>
                </p:cNvPr>
                <p:cNvSpPr>
                  <a:spLocks/>
                </p:cNvSpPr>
                <p:nvPr/>
              </p:nvSpPr>
              <p:spPr>
                <a:xfrm>
                  <a:off x="361300" y="4550006"/>
                  <a:ext cx="522000" cy="522000"/>
                </a:xfrm>
                <a:prstGeom prst="ellipse">
                  <a:avLst/>
                </a:prstGeom>
                <a:solidFill>
                  <a:srgbClr val="CE3647"/>
                </a:solidFill>
                <a:ln>
                  <a:solidFill>
                    <a:srgbClr val="CE3647"/>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0" tIns="0" rIns="0" bIns="0" numCol="1" spcCol="38100" rtlCol="0" anchor="ctr">
                  <a:spAutoFit/>
                </a:bodyPr>
                <a:lstStyle/>
                <a:p>
                  <a:pPr algn="ctr" hangingPunct="0"/>
                  <a:r>
                    <a:rPr lang="ru-RU" sz="2000" b="1" dirty="0">
                      <a:solidFill>
                        <a:schemeClr val="bg1"/>
                      </a:solidFill>
                      <a:sym typeface="Calibri"/>
                    </a:rPr>
                    <a:t>3</a:t>
                  </a:r>
                </a:p>
              </p:txBody>
            </p:sp>
          </p:grpSp>
        </p:grpSp>
      </p:grpSp>
    </p:spTree>
    <p:extLst>
      <p:ext uri="{BB962C8B-B14F-4D97-AF65-F5344CB8AC3E}">
        <p14:creationId xmlns:p14="http://schemas.microsoft.com/office/powerpoint/2010/main" val="77683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Hexagon 32">
            <a:extLst>
              <a:ext uri="{FF2B5EF4-FFF2-40B4-BE49-F238E27FC236}">
                <a16:creationId xmlns:a16="http://schemas.microsoft.com/office/drawing/2014/main" id="{B9066E43-410E-6F7F-BADC-46C50CA59CCA}"/>
              </a:ext>
            </a:extLst>
          </p:cNvPr>
          <p:cNvSpPr>
            <a:spLocks noChangeAspect="1"/>
          </p:cNvSpPr>
          <p:nvPr/>
        </p:nvSpPr>
        <p:spPr>
          <a:xfrm rot="16200000">
            <a:off x="632193" y="1265368"/>
            <a:ext cx="1840545" cy="1641567"/>
          </a:xfrm>
          <a:prstGeom prst="hexagon">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55" name="TextBox 54">
            <a:extLst>
              <a:ext uri="{FF2B5EF4-FFF2-40B4-BE49-F238E27FC236}">
                <a16:creationId xmlns:a16="http://schemas.microsoft.com/office/drawing/2014/main" id="{FE0F0CB7-69C0-42C3-8680-9178BD9BF69A}"/>
              </a:ext>
            </a:extLst>
          </p:cNvPr>
          <p:cNvSpPr txBox="1"/>
          <p:nvPr/>
        </p:nvSpPr>
        <p:spPr>
          <a:xfrm>
            <a:off x="491386" y="234531"/>
            <a:ext cx="102069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ru-RU"/>
            </a:defPPr>
            <a:lvl1pPr>
              <a:defRPr sz="3200" b="1">
                <a:latin typeface="Raleway"/>
                <a:ea typeface="+mn-lt"/>
                <a:cs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30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Примеры использования цифровых сотрудников</a:t>
            </a:r>
          </a:p>
        </p:txBody>
      </p:sp>
      <p:sp>
        <p:nvSpPr>
          <p:cNvPr id="38" name="Прямоугольник 37">
            <a:extLst>
              <a:ext uri="{FF2B5EF4-FFF2-40B4-BE49-F238E27FC236}">
                <a16:creationId xmlns:a16="http://schemas.microsoft.com/office/drawing/2014/main" id="{C8D4A956-066F-48D0-BC85-F10AA9B224DE}"/>
              </a:ext>
            </a:extLst>
          </p:cNvPr>
          <p:cNvSpPr/>
          <p:nvPr/>
        </p:nvSpPr>
        <p:spPr>
          <a:xfrm>
            <a:off x="360000" y="316141"/>
            <a:ext cx="75809" cy="360000"/>
          </a:xfrm>
          <a:prstGeom prst="rect">
            <a:avLst/>
          </a:prstGeom>
          <a:solidFill>
            <a:srgbClr val="CE3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Hexagon 13">
            <a:extLst>
              <a:ext uri="{FF2B5EF4-FFF2-40B4-BE49-F238E27FC236}">
                <a16:creationId xmlns:a16="http://schemas.microsoft.com/office/drawing/2014/main" id="{94A0584A-AA0D-E7F7-AE48-58A8C0294299}"/>
              </a:ext>
            </a:extLst>
          </p:cNvPr>
          <p:cNvSpPr>
            <a:spLocks noChangeAspect="1"/>
          </p:cNvSpPr>
          <p:nvPr/>
        </p:nvSpPr>
        <p:spPr>
          <a:xfrm rot="16200000">
            <a:off x="4854964" y="2729990"/>
            <a:ext cx="1840545" cy="1641567"/>
          </a:xfrm>
          <a:prstGeom prst="hexagon">
            <a:avLst/>
          </a:prstGeom>
          <a:solidFill>
            <a:srgbClr val="CE3647"/>
          </a:solidFill>
          <a:ln>
            <a:solidFill>
              <a:srgbClr val="CE3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solidFill>
                <a:schemeClr val="bg1"/>
              </a:solidFill>
            </a:endParaRPr>
          </a:p>
        </p:txBody>
      </p:sp>
      <p:sp>
        <p:nvSpPr>
          <p:cNvPr id="16" name="Hexagon 15">
            <a:extLst>
              <a:ext uri="{FF2B5EF4-FFF2-40B4-BE49-F238E27FC236}">
                <a16:creationId xmlns:a16="http://schemas.microsoft.com/office/drawing/2014/main" id="{3A6A2806-72D3-9ED1-C3EB-A919D7D18C5D}"/>
              </a:ext>
            </a:extLst>
          </p:cNvPr>
          <p:cNvSpPr>
            <a:spLocks noChangeAspect="1"/>
          </p:cNvSpPr>
          <p:nvPr/>
        </p:nvSpPr>
        <p:spPr>
          <a:xfrm rot="16200000">
            <a:off x="5695792" y="4206421"/>
            <a:ext cx="1840545" cy="1641567"/>
          </a:xfrm>
          <a:prstGeom prst="hexagon">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7" name="Hexagon 16">
            <a:extLst>
              <a:ext uri="{FF2B5EF4-FFF2-40B4-BE49-F238E27FC236}">
                <a16:creationId xmlns:a16="http://schemas.microsoft.com/office/drawing/2014/main" id="{B9E77880-A0B0-F532-78AA-EF0C45BE0AC3}"/>
              </a:ext>
            </a:extLst>
          </p:cNvPr>
          <p:cNvSpPr>
            <a:spLocks noChangeAspect="1"/>
          </p:cNvSpPr>
          <p:nvPr/>
        </p:nvSpPr>
        <p:spPr>
          <a:xfrm rot="16200000">
            <a:off x="7374693" y="4206420"/>
            <a:ext cx="1840545" cy="1641567"/>
          </a:xfrm>
          <a:prstGeom prst="hexagon">
            <a:avLst/>
          </a:prstGeom>
          <a:solidFill>
            <a:srgbClr val="CE3647"/>
          </a:solidFill>
          <a:ln>
            <a:solidFill>
              <a:srgbClr val="CE3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solidFill>
                <a:schemeClr val="bg1"/>
              </a:solidFill>
            </a:endParaRPr>
          </a:p>
        </p:txBody>
      </p:sp>
      <p:sp>
        <p:nvSpPr>
          <p:cNvPr id="13" name="Hexagon 12">
            <a:extLst>
              <a:ext uri="{FF2B5EF4-FFF2-40B4-BE49-F238E27FC236}">
                <a16:creationId xmlns:a16="http://schemas.microsoft.com/office/drawing/2014/main" id="{6245E1FA-5AA5-9D45-8BF8-8F48F77511E4}"/>
              </a:ext>
            </a:extLst>
          </p:cNvPr>
          <p:cNvSpPr>
            <a:spLocks noChangeAspect="1"/>
          </p:cNvSpPr>
          <p:nvPr/>
        </p:nvSpPr>
        <p:spPr>
          <a:xfrm rot="16200000">
            <a:off x="3169212" y="2729990"/>
            <a:ext cx="1840545" cy="1641567"/>
          </a:xfrm>
          <a:prstGeom prst="hexagon">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2" name="Hexagon 11">
            <a:extLst>
              <a:ext uri="{FF2B5EF4-FFF2-40B4-BE49-F238E27FC236}">
                <a16:creationId xmlns:a16="http://schemas.microsoft.com/office/drawing/2014/main" id="{D4C46002-C58E-4A74-95E7-8A86A671DE5E}"/>
              </a:ext>
            </a:extLst>
          </p:cNvPr>
          <p:cNvSpPr>
            <a:spLocks noChangeAspect="1"/>
          </p:cNvSpPr>
          <p:nvPr/>
        </p:nvSpPr>
        <p:spPr>
          <a:xfrm rot="16200000">
            <a:off x="2317692" y="1265368"/>
            <a:ext cx="1840545" cy="1641567"/>
          </a:xfrm>
          <a:prstGeom prst="hexagon">
            <a:avLst/>
          </a:prstGeom>
          <a:solidFill>
            <a:srgbClr val="CE3647"/>
          </a:solidFill>
          <a:ln>
            <a:solidFill>
              <a:srgbClr val="CE3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solidFill>
                <a:schemeClr val="bg1"/>
              </a:solidFill>
            </a:endParaRPr>
          </a:p>
        </p:txBody>
      </p:sp>
      <p:sp>
        <p:nvSpPr>
          <p:cNvPr id="4" name="TextBox 3">
            <a:extLst>
              <a:ext uri="{FF2B5EF4-FFF2-40B4-BE49-F238E27FC236}">
                <a16:creationId xmlns:a16="http://schemas.microsoft.com/office/drawing/2014/main" id="{1018D7E4-6217-E0DD-9545-09E1B6984CC9}"/>
              </a:ext>
            </a:extLst>
          </p:cNvPr>
          <p:cNvSpPr txBox="1"/>
          <p:nvPr/>
        </p:nvSpPr>
        <p:spPr>
          <a:xfrm>
            <a:off x="2583029" y="1864365"/>
            <a:ext cx="1309872" cy="400110"/>
          </a:xfrm>
          <a:prstGeom prst="rect">
            <a:avLst/>
          </a:prstGeom>
          <a:noFill/>
        </p:spPr>
        <p:txBody>
          <a:bodyPr wrap="square" lIns="0" tIns="0" rIns="0" bIns="0">
            <a:spAutoFit/>
          </a:bodyPr>
          <a:lstStyle/>
          <a:p>
            <a:pPr lvl="0" algn="ctr"/>
            <a:r>
              <a:rPr lang="ru-RU" sz="1300" b="1" spc="200" baseline="0" dirty="0">
                <a:solidFill>
                  <a:schemeClr val="bg1"/>
                </a:solidFill>
                <a:latin typeface="+mn-lt"/>
              </a:rPr>
              <a:t>ПОМОЩНИК </a:t>
            </a:r>
          </a:p>
          <a:p>
            <a:pPr lvl="0" algn="ctr"/>
            <a:r>
              <a:rPr lang="ru-RU" sz="1300" b="1" spc="200" baseline="0" dirty="0">
                <a:solidFill>
                  <a:schemeClr val="bg1"/>
                </a:solidFill>
                <a:latin typeface="+mn-lt"/>
              </a:rPr>
              <a:t>БУХГАЛТЕРА</a:t>
            </a:r>
            <a:endParaRPr lang="ru-RU" sz="1300" b="1" spc="100" baseline="0" dirty="0">
              <a:solidFill>
                <a:schemeClr val="bg1"/>
              </a:solidFill>
              <a:latin typeface="+mn-lt"/>
            </a:endParaRPr>
          </a:p>
        </p:txBody>
      </p:sp>
      <p:sp>
        <p:nvSpPr>
          <p:cNvPr id="5" name="TextBox 4">
            <a:extLst>
              <a:ext uri="{FF2B5EF4-FFF2-40B4-BE49-F238E27FC236}">
                <a16:creationId xmlns:a16="http://schemas.microsoft.com/office/drawing/2014/main" id="{03246A06-B64A-F9FF-E2C2-5D61363D6F90}"/>
              </a:ext>
            </a:extLst>
          </p:cNvPr>
          <p:cNvSpPr txBox="1"/>
          <p:nvPr/>
        </p:nvSpPr>
        <p:spPr>
          <a:xfrm>
            <a:off x="3268702" y="3335330"/>
            <a:ext cx="1641567" cy="400110"/>
          </a:xfrm>
          <a:prstGeom prst="rect">
            <a:avLst/>
          </a:prstGeom>
          <a:noFill/>
        </p:spPr>
        <p:txBody>
          <a:bodyPr wrap="square" lIns="0" tIns="0" rIns="0" bIns="0">
            <a:spAutoFit/>
          </a:bodyPr>
          <a:lstStyle/>
          <a:p>
            <a:pPr lvl="0" algn="ctr"/>
            <a:r>
              <a:rPr lang="ru-RU" sz="1300" b="1" spc="200" baseline="0" dirty="0">
                <a:solidFill>
                  <a:schemeClr val="bg1"/>
                </a:solidFill>
                <a:latin typeface="+mn-lt"/>
              </a:rPr>
              <a:t>СПЕЦИАЛИСТ</a:t>
            </a:r>
            <a:r>
              <a:rPr lang="en-US" sz="1300" b="1" spc="200" baseline="0" dirty="0">
                <a:solidFill>
                  <a:schemeClr val="bg1"/>
                </a:solidFill>
                <a:latin typeface="+mn-lt"/>
              </a:rPr>
              <a:t> </a:t>
            </a:r>
            <a:endParaRPr lang="ru-RU" sz="1300" b="1" spc="200" baseline="0" dirty="0">
              <a:solidFill>
                <a:schemeClr val="bg1"/>
              </a:solidFill>
              <a:latin typeface="+mn-lt"/>
            </a:endParaRPr>
          </a:p>
          <a:p>
            <a:pPr lvl="0" algn="ctr"/>
            <a:r>
              <a:rPr lang="ru-RU" sz="1300" b="1" spc="200" baseline="0" dirty="0">
                <a:solidFill>
                  <a:schemeClr val="bg1"/>
                </a:solidFill>
                <a:latin typeface="+mn-lt"/>
              </a:rPr>
              <a:t>ТЕХПОДДЕРЖКИ</a:t>
            </a:r>
          </a:p>
        </p:txBody>
      </p:sp>
      <p:sp>
        <p:nvSpPr>
          <p:cNvPr id="6" name="TextBox 5">
            <a:extLst>
              <a:ext uri="{FF2B5EF4-FFF2-40B4-BE49-F238E27FC236}">
                <a16:creationId xmlns:a16="http://schemas.microsoft.com/office/drawing/2014/main" id="{829D1619-810B-E124-BF7F-0973B2246EA8}"/>
              </a:ext>
            </a:extLst>
          </p:cNvPr>
          <p:cNvSpPr txBox="1"/>
          <p:nvPr/>
        </p:nvSpPr>
        <p:spPr>
          <a:xfrm>
            <a:off x="4916227" y="3444848"/>
            <a:ext cx="1758108" cy="200055"/>
          </a:xfrm>
          <a:prstGeom prst="rect">
            <a:avLst/>
          </a:prstGeom>
          <a:noFill/>
        </p:spPr>
        <p:txBody>
          <a:bodyPr wrap="square" lIns="0" tIns="0" rIns="0" bIns="0">
            <a:spAutoFit/>
          </a:bodyPr>
          <a:lstStyle/>
          <a:p>
            <a:pPr lvl="0" algn="ctr"/>
            <a:r>
              <a:rPr lang="ru-RU" sz="1300" b="1" spc="200" dirty="0">
                <a:solidFill>
                  <a:schemeClr val="bg1"/>
                </a:solidFill>
              </a:rPr>
              <a:t>АДМИНИСТРАТОР</a:t>
            </a:r>
            <a:endParaRPr lang="ru-RU" sz="1300" b="1" spc="100" baseline="0" dirty="0">
              <a:solidFill>
                <a:schemeClr val="bg1"/>
              </a:solidFill>
              <a:latin typeface="+mn-lt"/>
            </a:endParaRPr>
          </a:p>
        </p:txBody>
      </p:sp>
      <p:sp>
        <p:nvSpPr>
          <p:cNvPr id="7" name="TextBox 6">
            <a:extLst>
              <a:ext uri="{FF2B5EF4-FFF2-40B4-BE49-F238E27FC236}">
                <a16:creationId xmlns:a16="http://schemas.microsoft.com/office/drawing/2014/main" id="{D1CDCAF8-3595-8982-C5A8-F157873D31DD}"/>
              </a:ext>
            </a:extLst>
          </p:cNvPr>
          <p:cNvSpPr txBox="1"/>
          <p:nvPr/>
        </p:nvSpPr>
        <p:spPr>
          <a:xfrm>
            <a:off x="5846828" y="4927175"/>
            <a:ext cx="1538472" cy="200055"/>
          </a:xfrm>
          <a:prstGeom prst="rect">
            <a:avLst/>
          </a:prstGeom>
          <a:noFill/>
        </p:spPr>
        <p:txBody>
          <a:bodyPr wrap="square" lIns="0" tIns="0" rIns="0" bIns="0">
            <a:spAutoFit/>
          </a:bodyPr>
          <a:lstStyle/>
          <a:p>
            <a:pPr lvl="0" algn="ctr"/>
            <a:r>
              <a:rPr lang="ru-RU" sz="1300" b="1" spc="200" baseline="0" dirty="0">
                <a:solidFill>
                  <a:schemeClr val="bg1"/>
                </a:solidFill>
                <a:latin typeface="+mn-lt"/>
              </a:rPr>
              <a:t>АССИСТЕНТ </a:t>
            </a:r>
            <a:r>
              <a:rPr lang="en-GB" sz="1300" b="1" spc="200" baseline="0" dirty="0">
                <a:solidFill>
                  <a:schemeClr val="bg1"/>
                </a:solidFill>
                <a:latin typeface="+mn-lt"/>
              </a:rPr>
              <a:t>HR</a:t>
            </a:r>
          </a:p>
        </p:txBody>
      </p:sp>
      <p:sp>
        <p:nvSpPr>
          <p:cNvPr id="9" name="TextBox 8">
            <a:extLst>
              <a:ext uri="{FF2B5EF4-FFF2-40B4-BE49-F238E27FC236}">
                <a16:creationId xmlns:a16="http://schemas.microsoft.com/office/drawing/2014/main" id="{D892331A-4A6A-883F-1A84-B551BB0182AE}"/>
              </a:ext>
            </a:extLst>
          </p:cNvPr>
          <p:cNvSpPr txBox="1"/>
          <p:nvPr/>
        </p:nvSpPr>
        <p:spPr>
          <a:xfrm>
            <a:off x="7501077" y="4827148"/>
            <a:ext cx="1641568" cy="400110"/>
          </a:xfrm>
          <a:prstGeom prst="rect">
            <a:avLst/>
          </a:prstGeom>
          <a:noFill/>
        </p:spPr>
        <p:txBody>
          <a:bodyPr wrap="square" lIns="0" tIns="0" rIns="0" bIns="0">
            <a:spAutoFit/>
          </a:bodyPr>
          <a:lstStyle/>
          <a:p>
            <a:pPr lvl="0" algn="ctr"/>
            <a:r>
              <a:rPr lang="ru-RU" sz="1300" b="1" spc="200" baseline="0" dirty="0">
                <a:solidFill>
                  <a:schemeClr val="bg1"/>
                </a:solidFill>
                <a:latin typeface="+mn-lt"/>
              </a:rPr>
              <a:t>СПЕЦИАЛИСТ </a:t>
            </a:r>
          </a:p>
          <a:p>
            <a:pPr lvl="0" algn="ctr"/>
            <a:r>
              <a:rPr lang="ru-RU" sz="1300" b="1" spc="200" baseline="0" dirty="0">
                <a:solidFill>
                  <a:schemeClr val="bg1"/>
                </a:solidFill>
                <a:latin typeface="+mn-lt"/>
              </a:rPr>
              <a:t>ПО ЗАКУПКАМ</a:t>
            </a:r>
          </a:p>
        </p:txBody>
      </p:sp>
      <p:sp>
        <p:nvSpPr>
          <p:cNvPr id="19" name="TextBox 18">
            <a:extLst>
              <a:ext uri="{FF2B5EF4-FFF2-40B4-BE49-F238E27FC236}">
                <a16:creationId xmlns:a16="http://schemas.microsoft.com/office/drawing/2014/main" id="{051A09AE-DCD3-A333-A3D0-3845D9F77E5B}"/>
              </a:ext>
            </a:extLst>
          </p:cNvPr>
          <p:cNvSpPr txBox="1"/>
          <p:nvPr/>
        </p:nvSpPr>
        <p:spPr>
          <a:xfrm>
            <a:off x="4058749" y="1602754"/>
            <a:ext cx="4076725" cy="954107"/>
          </a:xfrm>
          <a:prstGeom prst="rect">
            <a:avLst/>
          </a:prstGeom>
          <a:noFill/>
        </p:spPr>
        <p:txBody>
          <a:bodyPr wrap="square">
            <a:spAutoFit/>
          </a:bodyPr>
          <a:lstStyle/>
          <a:p>
            <a:pPr marL="285750" lvl="0" indent="-285750">
              <a:buFont typeface="Arial" panose="020B0604020202020204" pitchFamily="34" charset="0"/>
              <a:buChar char="•"/>
            </a:pPr>
            <a:r>
              <a:rPr lang="ru-RU" sz="1400" b="0" dirty="0">
                <a:latin typeface="+mn-lt"/>
                <a:cs typeface="Arial" panose="020B0604020202020204" pitchFamily="34" charset="0"/>
              </a:rPr>
              <a:t>Формирование отчетов</a:t>
            </a:r>
            <a:endParaRPr lang="ru-RU" sz="1400" dirty="0">
              <a:latin typeface="+mn-lt"/>
            </a:endParaRPr>
          </a:p>
          <a:p>
            <a:pPr marL="285750" lvl="0" indent="-285750">
              <a:buFont typeface="Arial" panose="020B0604020202020204" pitchFamily="34" charset="0"/>
              <a:buChar char="•"/>
            </a:pPr>
            <a:r>
              <a:rPr lang="ru-RU" sz="1400" b="0" dirty="0">
                <a:latin typeface="+mn-lt"/>
                <a:cs typeface="Arial" panose="020B0604020202020204" pitchFamily="34" charset="0"/>
              </a:rPr>
              <a:t>Подготовка актов и счетов, платежек</a:t>
            </a:r>
          </a:p>
          <a:p>
            <a:pPr marL="285750" lvl="0" indent="-285750">
              <a:buFont typeface="Arial" panose="020B0604020202020204" pitchFamily="34" charset="0"/>
              <a:buChar char="•"/>
            </a:pPr>
            <a:r>
              <a:rPr lang="ru-RU" sz="1400" b="0" dirty="0">
                <a:latin typeface="+mn-lt"/>
                <a:cs typeface="Arial" panose="020B0604020202020204" pitchFamily="34" charset="0"/>
              </a:rPr>
              <a:t>Контроль взаиморасчетов</a:t>
            </a:r>
          </a:p>
          <a:p>
            <a:pPr marL="285750" lvl="0" indent="-285750">
              <a:buFont typeface="Arial" panose="020B0604020202020204" pitchFamily="34" charset="0"/>
              <a:buChar char="•"/>
            </a:pPr>
            <a:r>
              <a:rPr lang="ru-RU" sz="1400" b="0" dirty="0">
                <a:latin typeface="+mn-lt"/>
                <a:cs typeface="Arial" panose="020B0604020202020204" pitchFamily="34" charset="0"/>
              </a:rPr>
              <a:t>Заполнение данных из первичных документов</a:t>
            </a:r>
          </a:p>
        </p:txBody>
      </p:sp>
      <p:sp>
        <p:nvSpPr>
          <p:cNvPr id="21" name="TextBox 20">
            <a:extLst>
              <a:ext uri="{FF2B5EF4-FFF2-40B4-BE49-F238E27FC236}">
                <a16:creationId xmlns:a16="http://schemas.microsoft.com/office/drawing/2014/main" id="{AFD8DB0D-F87A-6739-0F08-AF3840C7684C}"/>
              </a:ext>
            </a:extLst>
          </p:cNvPr>
          <p:cNvSpPr txBox="1"/>
          <p:nvPr/>
        </p:nvSpPr>
        <p:spPr>
          <a:xfrm>
            <a:off x="82211" y="3064078"/>
            <a:ext cx="3337142" cy="954107"/>
          </a:xfrm>
          <a:prstGeom prst="rect">
            <a:avLst/>
          </a:prstGeom>
          <a:noFill/>
        </p:spPr>
        <p:txBody>
          <a:bodyPr wrap="square">
            <a:spAutoFit/>
          </a:bodyPr>
          <a:lstStyle/>
          <a:p>
            <a:pPr marL="285750" lvl="0" indent="-285750">
              <a:buFont typeface="Arial" panose="020B0604020202020204" pitchFamily="34" charset="0"/>
              <a:buChar char="•"/>
            </a:pPr>
            <a:r>
              <a:rPr lang="ru-RU" sz="1400" dirty="0">
                <a:latin typeface="+mn-lt"/>
                <a:cs typeface="Arial" panose="020B0604020202020204" pitchFamily="34" charset="0"/>
              </a:rPr>
              <a:t>Регистрация, классификация и контроль исполнения обращений</a:t>
            </a:r>
            <a:endParaRPr lang="ru-RU" sz="1400" dirty="0">
              <a:latin typeface="+mn-lt"/>
            </a:endParaRPr>
          </a:p>
          <a:p>
            <a:pPr marL="285750" lvl="0" indent="-285750">
              <a:buFont typeface="Arial" panose="020B0604020202020204" pitchFamily="34" charset="0"/>
              <a:buChar char="•"/>
            </a:pPr>
            <a:r>
              <a:rPr lang="ru-RU" sz="1400" dirty="0">
                <a:latin typeface="+mn-lt"/>
                <a:cs typeface="Arial" panose="020B0604020202020204" pitchFamily="34" charset="0"/>
              </a:rPr>
              <a:t>Выполнение сервисных запросов на обслуживание</a:t>
            </a:r>
          </a:p>
        </p:txBody>
      </p:sp>
      <p:sp>
        <p:nvSpPr>
          <p:cNvPr id="23" name="TextBox 22">
            <a:extLst>
              <a:ext uri="{FF2B5EF4-FFF2-40B4-BE49-F238E27FC236}">
                <a16:creationId xmlns:a16="http://schemas.microsoft.com/office/drawing/2014/main" id="{587C138F-8668-8C9D-864E-CAD469566683}"/>
              </a:ext>
            </a:extLst>
          </p:cNvPr>
          <p:cNvSpPr txBox="1"/>
          <p:nvPr/>
        </p:nvSpPr>
        <p:spPr>
          <a:xfrm>
            <a:off x="6596020" y="3067981"/>
            <a:ext cx="4048513" cy="954107"/>
          </a:xfrm>
          <a:prstGeom prst="rect">
            <a:avLst/>
          </a:prstGeom>
          <a:noFill/>
        </p:spPr>
        <p:txBody>
          <a:bodyPr wrap="square">
            <a:spAutoFit/>
          </a:bodyPr>
          <a:lstStyle/>
          <a:p>
            <a:pPr marL="171450" lvl="0" indent="-171450">
              <a:buFont typeface="Arial" panose="020B0604020202020204" pitchFamily="34" charset="0"/>
              <a:buChar char="•"/>
            </a:pPr>
            <a:r>
              <a:rPr kumimoji="0" lang="ru-RU" sz="1400" b="0" i="0" u="none" strike="noStrike" cap="none" spc="0" normalizeH="0" baseline="0" noProof="0" dirty="0">
                <a:ln/>
                <a:effectLst/>
                <a:uLnTx/>
                <a:uFillTx/>
                <a:latin typeface="Calibri" panose="020F0502020204030204" pitchFamily="34" charset="0"/>
                <a:cs typeface="Calibri" panose="020F0502020204030204" pitchFamily="34" charset="0"/>
              </a:rPr>
              <a:t>Регистрация, учет входящих документов и обращений, распределение по ответственным</a:t>
            </a:r>
            <a:endParaRPr lang="ru-RU" sz="1400" dirty="0">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kumimoji="0" lang="ru-RU" sz="1400" b="0" i="0" u="none" strike="noStrike" cap="none" spc="0" normalizeH="0" baseline="0" noProof="0" dirty="0">
                <a:ln/>
                <a:effectLst/>
                <a:uLnTx/>
                <a:uFillTx/>
                <a:latin typeface="Calibri" panose="020F0502020204030204" pitchFamily="34" charset="0"/>
                <a:cs typeface="Calibri" panose="020F0502020204030204" pitchFamily="34" charset="0"/>
              </a:rPr>
              <a:t>Контроль согласования документов, исполнения поручений.</a:t>
            </a:r>
            <a:endParaRPr lang="ru-RU" sz="14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F295FB60-E078-EA9A-0968-9451518FC123}"/>
              </a:ext>
            </a:extLst>
          </p:cNvPr>
          <p:cNvSpPr txBox="1"/>
          <p:nvPr/>
        </p:nvSpPr>
        <p:spPr>
          <a:xfrm>
            <a:off x="1946091" y="4528795"/>
            <a:ext cx="4048513" cy="954107"/>
          </a:xfrm>
          <a:prstGeom prst="rect">
            <a:avLst/>
          </a:prstGeom>
          <a:noFill/>
        </p:spPr>
        <p:txBody>
          <a:bodyPr wrap="square">
            <a:spAutoFit/>
          </a:bodyPr>
          <a:lstStyle/>
          <a:p>
            <a:pPr marL="285750" lvl="0" indent="-285750">
              <a:buFont typeface="Arial" panose="020B0604020202020204" pitchFamily="34" charset="0"/>
              <a:buChar char="•"/>
            </a:pPr>
            <a:r>
              <a:rPr lang="ru-RU" sz="1400" dirty="0">
                <a:latin typeface="+mn-lt"/>
                <a:cs typeface="Arial" panose="020B0604020202020204" pitchFamily="34" charset="0"/>
              </a:rPr>
              <a:t>Оформление при приеме и увольнении</a:t>
            </a:r>
            <a:endParaRPr lang="ru-RU" sz="1400" dirty="0">
              <a:latin typeface="+mn-lt"/>
            </a:endParaRPr>
          </a:p>
          <a:p>
            <a:pPr marL="285750" lvl="0" indent="-285750">
              <a:buFont typeface="Arial" panose="020B0604020202020204" pitchFamily="34" charset="0"/>
              <a:buChar char="•"/>
            </a:pPr>
            <a:r>
              <a:rPr lang="ru-RU" sz="1400" dirty="0">
                <a:latin typeface="+mn-lt"/>
                <a:cs typeface="Arial" panose="020B0604020202020204" pitchFamily="34" charset="0"/>
              </a:rPr>
              <a:t>Оформление справок, приказов</a:t>
            </a:r>
          </a:p>
          <a:p>
            <a:pPr marL="285750" lvl="0" indent="-285750">
              <a:buFont typeface="Arial" panose="020B0604020202020204" pitchFamily="34" charset="0"/>
              <a:buChar char="•"/>
            </a:pPr>
            <a:r>
              <a:rPr lang="ru-RU" sz="1400" dirty="0">
                <a:latin typeface="+mn-lt"/>
                <a:cs typeface="Arial" panose="020B0604020202020204" pitchFamily="34" charset="0"/>
              </a:rPr>
              <a:t>Подготовка рабочего места, учетных записей</a:t>
            </a:r>
          </a:p>
          <a:p>
            <a:pPr marL="285750" lvl="0" indent="-285750">
              <a:buFont typeface="Arial" panose="020B0604020202020204" pitchFamily="34" charset="0"/>
              <a:buChar char="•"/>
            </a:pPr>
            <a:r>
              <a:rPr lang="ru-RU" sz="1400" dirty="0">
                <a:latin typeface="+mn-lt"/>
                <a:cs typeface="Arial" panose="020B0604020202020204" pitchFamily="34" charset="0"/>
              </a:rPr>
              <a:t>Консультации новичка</a:t>
            </a:r>
          </a:p>
        </p:txBody>
      </p:sp>
      <p:sp>
        <p:nvSpPr>
          <p:cNvPr id="28" name="TextBox 27">
            <a:extLst>
              <a:ext uri="{FF2B5EF4-FFF2-40B4-BE49-F238E27FC236}">
                <a16:creationId xmlns:a16="http://schemas.microsoft.com/office/drawing/2014/main" id="{4366A46A-7ED5-744C-30DB-32910CE74A0E}"/>
              </a:ext>
            </a:extLst>
          </p:cNvPr>
          <p:cNvSpPr txBox="1"/>
          <p:nvPr/>
        </p:nvSpPr>
        <p:spPr>
          <a:xfrm>
            <a:off x="9115749" y="4334703"/>
            <a:ext cx="3076251" cy="1384995"/>
          </a:xfrm>
          <a:prstGeom prst="rect">
            <a:avLst/>
          </a:prstGeom>
          <a:noFill/>
        </p:spPr>
        <p:txBody>
          <a:bodyPr wrap="square">
            <a:spAutoFit/>
          </a:bodyPr>
          <a:lstStyle/>
          <a:p>
            <a:pPr marL="285750" lvl="0" indent="-285750">
              <a:buFont typeface="Arial" panose="020B0604020202020204" pitchFamily="34" charset="0"/>
              <a:buChar char="•"/>
            </a:pPr>
            <a:r>
              <a:rPr lang="ru-RU" sz="1400" b="0" dirty="0">
                <a:latin typeface="+mn-lt"/>
                <a:cs typeface="Arial" panose="020B0604020202020204" pitchFamily="34" charset="0"/>
              </a:rPr>
              <a:t>Контроль остатков, формирование заявок</a:t>
            </a:r>
            <a:endParaRPr lang="ru-RU" sz="1400" dirty="0">
              <a:latin typeface="+mn-lt"/>
            </a:endParaRPr>
          </a:p>
          <a:p>
            <a:pPr marL="285750" lvl="0" indent="-285750">
              <a:buFont typeface="Arial" panose="020B0604020202020204" pitchFamily="34" charset="0"/>
              <a:buChar char="•"/>
            </a:pPr>
            <a:r>
              <a:rPr lang="ru-RU" sz="1400" b="0" dirty="0">
                <a:latin typeface="+mn-lt"/>
                <a:cs typeface="Arial" panose="020B0604020202020204" pitchFamily="34" charset="0"/>
              </a:rPr>
              <a:t>Поиск лучших цен</a:t>
            </a:r>
          </a:p>
          <a:p>
            <a:pPr marL="285750" lvl="0" indent="-285750">
              <a:buFont typeface="Arial" panose="020B0604020202020204" pitchFamily="34" charset="0"/>
              <a:buChar char="•"/>
            </a:pPr>
            <a:r>
              <a:rPr lang="ru-RU" sz="1400" b="0" dirty="0">
                <a:latin typeface="+mn-lt"/>
                <a:cs typeface="Arial" panose="020B0604020202020204" pitchFamily="34" charset="0"/>
              </a:rPr>
              <a:t>Сбор и сравнение предложений</a:t>
            </a:r>
          </a:p>
          <a:p>
            <a:pPr marL="285750" lvl="0" indent="-285750">
              <a:buFont typeface="Arial" panose="020B0604020202020204" pitchFamily="34" charset="0"/>
              <a:buChar char="•"/>
            </a:pPr>
            <a:r>
              <a:rPr lang="ru-RU" sz="1400" b="0" dirty="0">
                <a:latin typeface="+mn-lt"/>
                <a:cs typeface="Arial" panose="020B0604020202020204" pitchFamily="34" charset="0"/>
              </a:rPr>
              <a:t>Проверка закупочной документации</a:t>
            </a:r>
          </a:p>
        </p:txBody>
      </p:sp>
      <p:pic>
        <p:nvPicPr>
          <p:cNvPr id="40" name="Graphic 39" descr="Users">
            <a:extLst>
              <a:ext uri="{FF2B5EF4-FFF2-40B4-BE49-F238E27FC236}">
                <a16:creationId xmlns:a16="http://schemas.microsoft.com/office/drawing/2014/main" id="{5BAB08F5-A8A5-19BE-219F-D3CFF3BD69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5265" y="1624372"/>
            <a:ext cx="914400" cy="914400"/>
          </a:xfrm>
          <a:prstGeom prst="rect">
            <a:avLst/>
          </a:prstGeom>
        </p:spPr>
      </p:pic>
    </p:spTree>
    <p:extLst>
      <p:ext uri="{BB962C8B-B14F-4D97-AF65-F5344CB8AC3E}">
        <p14:creationId xmlns:p14="http://schemas.microsoft.com/office/powerpoint/2010/main" val="12764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CF6AE45-740D-EE4E-8BD1-33AF022D3297}"/>
              </a:ext>
            </a:extLst>
          </p:cNvPr>
          <p:cNvSpPr txBox="1"/>
          <p:nvPr/>
        </p:nvSpPr>
        <p:spPr>
          <a:xfrm>
            <a:off x="410198" y="1369204"/>
            <a:ext cx="2805625" cy="4247317"/>
          </a:xfrm>
          <a:prstGeom prst="rect">
            <a:avLst/>
          </a:prstGeom>
          <a:noFill/>
        </p:spPr>
        <p:txBody>
          <a:bodyPr wrap="square" rtlCol="0">
            <a:spAutoFit/>
          </a:bodyPr>
          <a:lstStyle/>
          <a:p>
            <a:pPr algn="just"/>
            <a:r>
              <a:rPr lang="ru-RU" b="1" dirty="0"/>
              <a:t>Рынок реализации ПО: </a:t>
            </a:r>
            <a:r>
              <a:rPr lang="ru-RU" dirty="0"/>
              <a:t>производственные, служебные, технологические, рабочие процессы, выполняемые на средних и крупных предприятиях в различных экономических областях, включая финансы, промышленность, транспорт и логистика, энергосбыт, образование, государственное управление и пр. </a:t>
            </a:r>
          </a:p>
        </p:txBody>
      </p:sp>
      <p:sp>
        <p:nvSpPr>
          <p:cNvPr id="9" name="TextBox 8">
            <a:extLst>
              <a:ext uri="{FF2B5EF4-FFF2-40B4-BE49-F238E27FC236}">
                <a16:creationId xmlns:a16="http://schemas.microsoft.com/office/drawing/2014/main" id="{52822D33-6F77-3441-92A6-17F8DA9E7785}"/>
              </a:ext>
            </a:extLst>
          </p:cNvPr>
          <p:cNvSpPr txBox="1"/>
          <p:nvPr/>
        </p:nvSpPr>
        <p:spPr>
          <a:xfrm>
            <a:off x="5458266" y="1712089"/>
            <a:ext cx="6437544" cy="307777"/>
          </a:xfrm>
          <a:prstGeom prst="rect">
            <a:avLst/>
          </a:prstGeom>
          <a:noFill/>
        </p:spPr>
        <p:txBody>
          <a:bodyPr wrap="square" rtlCol="0">
            <a:spAutoFit/>
          </a:bodyPr>
          <a:lstStyle/>
          <a:p>
            <a:pPr algn="ctr"/>
            <a:r>
              <a:rPr lang="ru-RU" sz="1400" b="1" dirty="0"/>
              <a:t>Компании, уже внедрившие продукты платформы </a:t>
            </a:r>
            <a:r>
              <a:rPr lang="en-US" sz="1400" b="1" dirty="0"/>
              <a:t>ROBIN</a:t>
            </a:r>
            <a:r>
              <a:rPr lang="ru-RU" sz="1400" b="1" dirty="0"/>
              <a:t> в свою деятельность:</a:t>
            </a:r>
          </a:p>
        </p:txBody>
      </p:sp>
      <p:grpSp>
        <p:nvGrpSpPr>
          <p:cNvPr id="57" name="Группа 56">
            <a:extLst>
              <a:ext uri="{FF2B5EF4-FFF2-40B4-BE49-F238E27FC236}">
                <a16:creationId xmlns:a16="http://schemas.microsoft.com/office/drawing/2014/main" id="{417EF50F-D6E5-478A-AB2A-1F707579B370}"/>
              </a:ext>
            </a:extLst>
          </p:cNvPr>
          <p:cNvGrpSpPr/>
          <p:nvPr/>
        </p:nvGrpSpPr>
        <p:grpSpPr>
          <a:xfrm>
            <a:off x="3315046" y="1111045"/>
            <a:ext cx="8752823" cy="4788310"/>
            <a:chOff x="311598" y="846705"/>
            <a:chExt cx="11787475" cy="5347777"/>
          </a:xfrm>
        </p:grpSpPr>
        <p:pic>
          <p:nvPicPr>
            <p:cNvPr id="58" name="Рисунок 57">
              <a:extLst>
                <a:ext uri="{FF2B5EF4-FFF2-40B4-BE49-F238E27FC236}">
                  <a16:creationId xmlns:a16="http://schemas.microsoft.com/office/drawing/2014/main" id="{FC58ED1E-8BFA-4B84-B38C-E7174BAC7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3938" y="4765068"/>
              <a:ext cx="805742" cy="658590"/>
            </a:xfrm>
            <a:prstGeom prst="rect">
              <a:avLst/>
            </a:prstGeom>
          </p:spPr>
        </p:pic>
        <p:sp>
          <p:nvSpPr>
            <p:cNvPr id="59" name="Овал 58">
              <a:extLst>
                <a:ext uri="{FF2B5EF4-FFF2-40B4-BE49-F238E27FC236}">
                  <a16:creationId xmlns:a16="http://schemas.microsoft.com/office/drawing/2014/main" id="{9969BCB1-566A-47E1-B0BF-F57A50EB0C9C}"/>
                </a:ext>
              </a:extLst>
            </p:cNvPr>
            <p:cNvSpPr/>
            <p:nvPr/>
          </p:nvSpPr>
          <p:spPr>
            <a:xfrm>
              <a:off x="311598" y="960109"/>
              <a:ext cx="248421" cy="23443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a:extLst>
                <a:ext uri="{FF2B5EF4-FFF2-40B4-BE49-F238E27FC236}">
                  <a16:creationId xmlns:a16="http://schemas.microsoft.com/office/drawing/2014/main" id="{09D00739-B201-4F71-B15C-62DDD368D969}"/>
                </a:ext>
              </a:extLst>
            </p:cNvPr>
            <p:cNvSpPr/>
            <p:nvPr/>
          </p:nvSpPr>
          <p:spPr>
            <a:xfrm>
              <a:off x="10219655" y="5935497"/>
              <a:ext cx="169650" cy="16009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Овал 60">
              <a:extLst>
                <a:ext uri="{FF2B5EF4-FFF2-40B4-BE49-F238E27FC236}">
                  <a16:creationId xmlns:a16="http://schemas.microsoft.com/office/drawing/2014/main" id="{87705E2A-5988-440E-888D-C89999CA843F}"/>
                </a:ext>
              </a:extLst>
            </p:cNvPr>
            <p:cNvSpPr/>
            <p:nvPr/>
          </p:nvSpPr>
          <p:spPr>
            <a:xfrm>
              <a:off x="960059" y="5898455"/>
              <a:ext cx="313685" cy="29602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61">
              <a:extLst>
                <a:ext uri="{FF2B5EF4-FFF2-40B4-BE49-F238E27FC236}">
                  <a16:creationId xmlns:a16="http://schemas.microsoft.com/office/drawing/2014/main" id="{A0188EAA-361B-454A-8FA3-0BD9CAB71203}"/>
                </a:ext>
              </a:extLst>
            </p:cNvPr>
            <p:cNvSpPr/>
            <p:nvPr/>
          </p:nvSpPr>
          <p:spPr>
            <a:xfrm>
              <a:off x="11675463" y="4539609"/>
              <a:ext cx="207793" cy="1960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a:extLst>
                <a:ext uri="{FF2B5EF4-FFF2-40B4-BE49-F238E27FC236}">
                  <a16:creationId xmlns:a16="http://schemas.microsoft.com/office/drawing/2014/main" id="{C948B282-C8B0-45DE-A476-FEA0B3C36C38}"/>
                </a:ext>
              </a:extLst>
            </p:cNvPr>
            <p:cNvSpPr/>
            <p:nvPr/>
          </p:nvSpPr>
          <p:spPr>
            <a:xfrm>
              <a:off x="11926489" y="5090313"/>
              <a:ext cx="172584" cy="1628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a:extLst>
                <a:ext uri="{FF2B5EF4-FFF2-40B4-BE49-F238E27FC236}">
                  <a16:creationId xmlns:a16="http://schemas.microsoft.com/office/drawing/2014/main" id="{B369BA75-B4E0-4378-B58C-7C67FAD781F2}"/>
                </a:ext>
              </a:extLst>
            </p:cNvPr>
            <p:cNvSpPr/>
            <p:nvPr/>
          </p:nvSpPr>
          <p:spPr>
            <a:xfrm>
              <a:off x="1008850" y="859409"/>
              <a:ext cx="108051" cy="1019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a:extLst>
                <a:ext uri="{FF2B5EF4-FFF2-40B4-BE49-F238E27FC236}">
                  <a16:creationId xmlns:a16="http://schemas.microsoft.com/office/drawing/2014/main" id="{228EBCAE-12FC-41C2-9004-6483844E4C94}"/>
                </a:ext>
              </a:extLst>
            </p:cNvPr>
            <p:cNvSpPr/>
            <p:nvPr/>
          </p:nvSpPr>
          <p:spPr>
            <a:xfrm>
              <a:off x="11900168" y="5488399"/>
              <a:ext cx="52640" cy="4967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6" name="Рисунок 65">
              <a:extLst>
                <a:ext uri="{FF2B5EF4-FFF2-40B4-BE49-F238E27FC236}">
                  <a16:creationId xmlns:a16="http://schemas.microsoft.com/office/drawing/2014/main" id="{9FC3EAE0-430B-4136-9138-9396970231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961" y="3821920"/>
              <a:ext cx="1412309" cy="706155"/>
            </a:xfrm>
            <a:prstGeom prst="rect">
              <a:avLst/>
            </a:prstGeom>
          </p:spPr>
        </p:pic>
        <p:pic>
          <p:nvPicPr>
            <p:cNvPr id="67" name="Рисунок 66">
              <a:extLst>
                <a:ext uri="{FF2B5EF4-FFF2-40B4-BE49-F238E27FC236}">
                  <a16:creationId xmlns:a16="http://schemas.microsoft.com/office/drawing/2014/main" id="{569FA163-A984-4C83-996B-97DF450DC817}"/>
                </a:ext>
              </a:extLst>
            </p:cNvPr>
            <p:cNvPicPr>
              <a:picLocks noChangeAspect="1"/>
            </p:cNvPicPr>
            <p:nvPr/>
          </p:nvPicPr>
          <p:blipFill rotWithShape="1">
            <a:blip r:embed="rId5">
              <a:extLst>
                <a:ext uri="{28A0092B-C50C-407E-A947-70E740481C1C}">
                  <a14:useLocalDpi xmlns:a14="http://schemas.microsoft.com/office/drawing/2010/main" val="0"/>
                </a:ext>
              </a:extLst>
            </a:blip>
            <a:srcRect l="19799" t="-20" r="23063" b="20"/>
            <a:stretch/>
          </p:blipFill>
          <p:spPr>
            <a:xfrm>
              <a:off x="7132594" y="2882584"/>
              <a:ext cx="1138619" cy="996381"/>
            </a:xfrm>
            <a:prstGeom prst="rect">
              <a:avLst/>
            </a:prstGeom>
          </p:spPr>
        </p:pic>
        <p:pic>
          <p:nvPicPr>
            <p:cNvPr id="68" name="Рисунок 67">
              <a:extLst>
                <a:ext uri="{FF2B5EF4-FFF2-40B4-BE49-F238E27FC236}">
                  <a16:creationId xmlns:a16="http://schemas.microsoft.com/office/drawing/2014/main" id="{BB9C5548-3313-4D23-9B9C-6E2642D4C4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656" y="5288157"/>
              <a:ext cx="1112380" cy="556190"/>
            </a:xfrm>
            <a:prstGeom prst="rect">
              <a:avLst/>
            </a:prstGeom>
          </p:spPr>
        </p:pic>
        <p:pic>
          <p:nvPicPr>
            <p:cNvPr id="69" name="Рисунок 68">
              <a:extLst>
                <a:ext uri="{FF2B5EF4-FFF2-40B4-BE49-F238E27FC236}">
                  <a16:creationId xmlns:a16="http://schemas.microsoft.com/office/drawing/2014/main" id="{3BFF5D4C-10BD-4076-8BB4-B3D6D4EA9F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3188" y="4584881"/>
              <a:ext cx="684939" cy="342470"/>
            </a:xfrm>
            <a:prstGeom prst="rect">
              <a:avLst/>
            </a:prstGeom>
          </p:spPr>
        </p:pic>
        <p:pic>
          <p:nvPicPr>
            <p:cNvPr id="70" name="Рисунок 69">
              <a:extLst>
                <a:ext uri="{FF2B5EF4-FFF2-40B4-BE49-F238E27FC236}">
                  <a16:creationId xmlns:a16="http://schemas.microsoft.com/office/drawing/2014/main" id="{4AF964D8-CB17-4822-94BC-31A322DA561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7218" b="23862"/>
            <a:stretch/>
          </p:blipFill>
          <p:spPr>
            <a:xfrm>
              <a:off x="10348899" y="4964572"/>
              <a:ext cx="1365630" cy="402318"/>
            </a:xfrm>
            <a:prstGeom prst="rect">
              <a:avLst/>
            </a:prstGeom>
          </p:spPr>
        </p:pic>
        <p:pic>
          <p:nvPicPr>
            <p:cNvPr id="71" name="Рисунок 70">
              <a:extLst>
                <a:ext uri="{FF2B5EF4-FFF2-40B4-BE49-F238E27FC236}">
                  <a16:creationId xmlns:a16="http://schemas.microsoft.com/office/drawing/2014/main" id="{B8C1A713-4F99-482D-B998-9748BA53819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9114" y="3811953"/>
              <a:ext cx="1234133" cy="425439"/>
            </a:xfrm>
            <a:prstGeom prst="rect">
              <a:avLst/>
            </a:prstGeom>
          </p:spPr>
        </p:pic>
        <p:pic>
          <p:nvPicPr>
            <p:cNvPr id="72" name="Picture 4" descr="Картинки по запросу &quot;инфинитум&quot;">
              <a:extLst>
                <a:ext uri="{FF2B5EF4-FFF2-40B4-BE49-F238E27FC236}">
                  <a16:creationId xmlns:a16="http://schemas.microsoft.com/office/drawing/2014/main" id="{57E3C2B7-F742-42BA-9ED7-10DE6BF3DE5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93663" y="5090313"/>
              <a:ext cx="1817736" cy="101793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 descr="Картинки по запросу &quot;лукойл&quot;">
              <a:extLst>
                <a:ext uri="{FF2B5EF4-FFF2-40B4-BE49-F238E27FC236}">
                  <a16:creationId xmlns:a16="http://schemas.microsoft.com/office/drawing/2014/main" id="{416732F9-E66F-4D35-8F50-91D06F3B986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84697" y="4443251"/>
              <a:ext cx="918828" cy="932611"/>
            </a:xfrm>
            <a:prstGeom prst="rect">
              <a:avLst/>
            </a:prstGeom>
            <a:noFill/>
            <a:extLst>
              <a:ext uri="{909E8E84-426E-40DD-AFC4-6F175D3DCCD1}">
                <a14:hiddenFill xmlns:a14="http://schemas.microsoft.com/office/drawing/2010/main">
                  <a:solidFill>
                    <a:srgbClr val="FFFFFF"/>
                  </a:solidFill>
                </a14:hiddenFill>
              </a:ext>
            </a:extLst>
          </p:spPr>
        </p:pic>
        <p:sp>
          <p:nvSpPr>
            <p:cNvPr id="74" name="object 34">
              <a:extLst>
                <a:ext uri="{FF2B5EF4-FFF2-40B4-BE49-F238E27FC236}">
                  <a16:creationId xmlns:a16="http://schemas.microsoft.com/office/drawing/2014/main" id="{7204737C-B14C-4E78-B584-D2BC61BE9206}"/>
                </a:ext>
              </a:extLst>
            </p:cNvPr>
            <p:cNvSpPr/>
            <p:nvPr/>
          </p:nvSpPr>
          <p:spPr>
            <a:xfrm>
              <a:off x="2608432" y="2841138"/>
              <a:ext cx="744262" cy="905312"/>
            </a:xfrm>
            <a:prstGeom prst="rect">
              <a:avLst/>
            </a:prstGeom>
            <a:blipFill>
              <a:blip r:embed="rId12" cstate="print">
                <a:extLst>
                  <a:ext uri="{28A0092B-C50C-407E-A947-70E740481C1C}">
                    <a14:useLocalDpi xmlns:a14="http://schemas.microsoft.com/office/drawing/2010/main" val="0"/>
                  </a:ext>
                </a:extLst>
              </a:blip>
              <a:stretch>
                <a:fillRect/>
              </a:stretch>
            </a:blipFill>
          </p:spPr>
          <p:txBody>
            <a:bodyPr wrap="square" lIns="0" tIns="0" rIns="0" bIns="0" rtlCol="0"/>
            <a:lstStyle>
              <a:defPPr>
                <a:defRPr lang="th-TH"/>
              </a:defPPr>
              <a:lvl1pPr algn="l" rtl="0" fontAlgn="base">
                <a:spcBef>
                  <a:spcPct val="0"/>
                </a:spcBef>
                <a:spcAft>
                  <a:spcPct val="0"/>
                </a:spcAft>
                <a:defRPr sz="2800" kern="1200">
                  <a:solidFill>
                    <a:schemeClr val="tx1"/>
                  </a:solidFill>
                  <a:latin typeface="Open Sans"/>
                  <a:ea typeface="Open Sans"/>
                  <a:cs typeface="Open Sans"/>
                </a:defRPr>
              </a:lvl1pPr>
              <a:lvl2pPr marL="457200" algn="l" rtl="0" fontAlgn="base">
                <a:spcBef>
                  <a:spcPct val="0"/>
                </a:spcBef>
                <a:spcAft>
                  <a:spcPct val="0"/>
                </a:spcAft>
                <a:defRPr sz="2800" kern="1200">
                  <a:solidFill>
                    <a:schemeClr val="tx1"/>
                  </a:solidFill>
                  <a:latin typeface="Open Sans"/>
                  <a:ea typeface="Open Sans"/>
                  <a:cs typeface="Open Sans"/>
                </a:defRPr>
              </a:lvl2pPr>
              <a:lvl3pPr marL="914400" algn="l" rtl="0" fontAlgn="base">
                <a:spcBef>
                  <a:spcPct val="0"/>
                </a:spcBef>
                <a:spcAft>
                  <a:spcPct val="0"/>
                </a:spcAft>
                <a:defRPr sz="2800" kern="1200">
                  <a:solidFill>
                    <a:schemeClr val="tx1"/>
                  </a:solidFill>
                  <a:latin typeface="Open Sans"/>
                  <a:ea typeface="Open Sans"/>
                  <a:cs typeface="Open Sans"/>
                </a:defRPr>
              </a:lvl3pPr>
              <a:lvl4pPr marL="1371600" algn="l" rtl="0" fontAlgn="base">
                <a:spcBef>
                  <a:spcPct val="0"/>
                </a:spcBef>
                <a:spcAft>
                  <a:spcPct val="0"/>
                </a:spcAft>
                <a:defRPr sz="2800" kern="1200">
                  <a:solidFill>
                    <a:schemeClr val="tx1"/>
                  </a:solidFill>
                  <a:latin typeface="Open Sans"/>
                  <a:ea typeface="Open Sans"/>
                  <a:cs typeface="Open Sans"/>
                </a:defRPr>
              </a:lvl4pPr>
              <a:lvl5pPr marL="1828800" algn="l" rtl="0" fontAlgn="base">
                <a:spcBef>
                  <a:spcPct val="0"/>
                </a:spcBef>
                <a:spcAft>
                  <a:spcPct val="0"/>
                </a:spcAft>
                <a:defRPr sz="2800" kern="1200">
                  <a:solidFill>
                    <a:schemeClr val="tx1"/>
                  </a:solidFill>
                  <a:latin typeface="Open Sans"/>
                  <a:ea typeface="Open Sans"/>
                  <a:cs typeface="Open Sans"/>
                </a:defRPr>
              </a:lvl5pPr>
              <a:lvl6pPr marL="2286000" algn="l" defTabSz="914400" rtl="0" eaLnBrk="1" latinLnBrk="0" hangingPunct="1">
                <a:defRPr sz="2800" kern="1200">
                  <a:solidFill>
                    <a:schemeClr val="tx1"/>
                  </a:solidFill>
                  <a:latin typeface="Open Sans"/>
                  <a:ea typeface="Open Sans"/>
                  <a:cs typeface="Open Sans"/>
                </a:defRPr>
              </a:lvl6pPr>
              <a:lvl7pPr marL="2743200" algn="l" defTabSz="914400" rtl="0" eaLnBrk="1" latinLnBrk="0" hangingPunct="1">
                <a:defRPr sz="2800" kern="1200">
                  <a:solidFill>
                    <a:schemeClr val="tx1"/>
                  </a:solidFill>
                  <a:latin typeface="Open Sans"/>
                  <a:ea typeface="Open Sans"/>
                  <a:cs typeface="Open Sans"/>
                </a:defRPr>
              </a:lvl7pPr>
              <a:lvl8pPr marL="3200400" algn="l" defTabSz="914400" rtl="0" eaLnBrk="1" latinLnBrk="0" hangingPunct="1">
                <a:defRPr sz="2800" kern="1200">
                  <a:solidFill>
                    <a:schemeClr val="tx1"/>
                  </a:solidFill>
                  <a:latin typeface="Open Sans"/>
                  <a:ea typeface="Open Sans"/>
                  <a:cs typeface="Open Sans"/>
                </a:defRPr>
              </a:lvl8pPr>
              <a:lvl9pPr marL="3657600" algn="l" defTabSz="914400" rtl="0" eaLnBrk="1" latinLnBrk="0" hangingPunct="1">
                <a:defRPr sz="2800" kern="1200">
                  <a:solidFill>
                    <a:schemeClr val="tx1"/>
                  </a:solidFill>
                  <a:latin typeface="Open Sans"/>
                  <a:ea typeface="Open Sans"/>
                  <a:cs typeface="Open Sans"/>
                </a:defRPr>
              </a:lvl9pPr>
            </a:lstStyle>
            <a:p>
              <a:pPr defTabSz="770810" fontAlgn="auto">
                <a:spcBef>
                  <a:spcPts val="0"/>
                </a:spcBef>
                <a:spcAft>
                  <a:spcPts val="0"/>
                </a:spcAft>
              </a:pPr>
              <a:endParaRPr sz="1800">
                <a:solidFill>
                  <a:prstClr val="black"/>
                </a:solidFill>
                <a:latin typeface="Calibri" panose="020F0502020204030204"/>
                <a:ea typeface="+mn-ea"/>
                <a:cs typeface="+mn-cs"/>
              </a:endParaRPr>
            </a:p>
          </p:txBody>
        </p:sp>
        <p:pic>
          <p:nvPicPr>
            <p:cNvPr id="75" name="Picture 18" descr="Картинки по запросу &quot;РН банк&quot;">
              <a:extLst>
                <a:ext uri="{FF2B5EF4-FFF2-40B4-BE49-F238E27FC236}">
                  <a16:creationId xmlns:a16="http://schemas.microsoft.com/office/drawing/2014/main" id="{36461D45-BB73-469D-9660-E29CAC7D22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53721" y="4098213"/>
              <a:ext cx="944260" cy="43540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0" descr="Картинки по запросу &quot;Бондюель лого&quot;">
              <a:extLst>
                <a:ext uri="{FF2B5EF4-FFF2-40B4-BE49-F238E27FC236}">
                  <a16:creationId xmlns:a16="http://schemas.microsoft.com/office/drawing/2014/main" id="{83561F0A-087C-4D18-B48D-FF6DBA14786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31013" y="5441099"/>
              <a:ext cx="1011315" cy="45010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4" descr="Картинки по запросу &quot;пик группа&quot;">
              <a:extLst>
                <a:ext uri="{FF2B5EF4-FFF2-40B4-BE49-F238E27FC236}">
                  <a16:creationId xmlns:a16="http://schemas.microsoft.com/office/drawing/2014/main" id="{DDF18087-EC94-44FE-B9EE-9F7EFF0C3D93}"/>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3965" t="23779" r="37836" b="31094"/>
            <a:stretch/>
          </p:blipFill>
          <p:spPr bwMode="auto">
            <a:xfrm>
              <a:off x="10953107" y="3836771"/>
              <a:ext cx="640762" cy="63611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6" descr="Картинки по запросу &quot;московская биржа&quot;">
              <a:extLst>
                <a:ext uri="{FF2B5EF4-FFF2-40B4-BE49-F238E27FC236}">
                  <a16:creationId xmlns:a16="http://schemas.microsoft.com/office/drawing/2014/main" id="{7DC461F8-D3FF-47C7-BF3B-D498754BC99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52460" y="2585126"/>
              <a:ext cx="1486760" cy="832585"/>
            </a:xfrm>
            <a:prstGeom prst="rect">
              <a:avLst/>
            </a:prstGeom>
            <a:noFill/>
            <a:extLst>
              <a:ext uri="{909E8E84-426E-40DD-AFC4-6F175D3DCCD1}">
                <a14:hiddenFill xmlns:a14="http://schemas.microsoft.com/office/drawing/2010/main">
                  <a:solidFill>
                    <a:srgbClr val="FFFFFF"/>
                  </a:solidFill>
                </a14:hiddenFill>
              </a:ext>
            </a:extLst>
          </p:spPr>
        </p:pic>
        <p:sp>
          <p:nvSpPr>
            <p:cNvPr id="79" name="Прямоугольник 78">
              <a:extLst>
                <a:ext uri="{FF2B5EF4-FFF2-40B4-BE49-F238E27FC236}">
                  <a16:creationId xmlns:a16="http://schemas.microsoft.com/office/drawing/2014/main" id="{113A2CC3-7B25-4ACA-83E3-B430E2F35845}"/>
                </a:ext>
              </a:extLst>
            </p:cNvPr>
            <p:cNvSpPr/>
            <p:nvPr/>
          </p:nvSpPr>
          <p:spPr>
            <a:xfrm>
              <a:off x="412640" y="1068326"/>
              <a:ext cx="11372394" cy="4947221"/>
            </a:xfrm>
            <a:prstGeom prst="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0" name="Рисунок 79">
              <a:extLst>
                <a:ext uri="{FF2B5EF4-FFF2-40B4-BE49-F238E27FC236}">
                  <a16:creationId xmlns:a16="http://schemas.microsoft.com/office/drawing/2014/main" id="{D0A398EC-0F31-4B0D-93A4-BCB069A8855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2125" y="1815222"/>
              <a:ext cx="2472616" cy="823437"/>
            </a:xfrm>
            <a:prstGeom prst="rect">
              <a:avLst/>
            </a:prstGeom>
          </p:spPr>
        </p:pic>
        <p:pic>
          <p:nvPicPr>
            <p:cNvPr id="81" name="Рисунок 80">
              <a:extLst>
                <a:ext uri="{FF2B5EF4-FFF2-40B4-BE49-F238E27FC236}">
                  <a16:creationId xmlns:a16="http://schemas.microsoft.com/office/drawing/2014/main" id="{0697A38F-6815-459E-B19A-A582D038C2E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788127" y="5317938"/>
              <a:ext cx="805742" cy="595009"/>
            </a:xfrm>
            <a:prstGeom prst="rect">
              <a:avLst/>
            </a:prstGeom>
          </p:spPr>
        </p:pic>
        <p:pic>
          <p:nvPicPr>
            <p:cNvPr id="82" name="Picture 22" descr="Картинки по запросу &quot;петербургская сбытовая компания&quot;">
              <a:extLst>
                <a:ext uri="{FF2B5EF4-FFF2-40B4-BE49-F238E27FC236}">
                  <a16:creationId xmlns:a16="http://schemas.microsoft.com/office/drawing/2014/main" id="{1E8BE296-98DA-42FC-B639-6FD743CAE31E}"/>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2663" y="4632777"/>
              <a:ext cx="1799924" cy="44671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Вакансии компании Зарубежнефть - работа в Калининграде, Усинске, Республике  Куба, Москве">
              <a:extLst>
                <a:ext uri="{FF2B5EF4-FFF2-40B4-BE49-F238E27FC236}">
                  <a16:creationId xmlns:a16="http://schemas.microsoft.com/office/drawing/2014/main" id="{E10D54B1-1BAF-446E-B37E-AC71B70F85C1}"/>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8551" t="21299" r="6277" b="25002"/>
            <a:stretch/>
          </p:blipFill>
          <p:spPr bwMode="auto">
            <a:xfrm>
              <a:off x="614514" y="2638659"/>
              <a:ext cx="1808073" cy="840692"/>
            </a:xfrm>
            <a:prstGeom prst="rect">
              <a:avLst/>
            </a:prstGeom>
            <a:noFill/>
            <a:extLst>
              <a:ext uri="{909E8E84-426E-40DD-AFC4-6F175D3DCCD1}">
                <a14:hiddenFill xmlns:a14="http://schemas.microsoft.com/office/drawing/2010/main">
                  <a:solidFill>
                    <a:srgbClr val="FFFFFF"/>
                  </a:solidFill>
                </a14:hiddenFill>
              </a:ext>
            </a:extLst>
          </p:spPr>
        </p:pic>
        <p:sp>
          <p:nvSpPr>
            <p:cNvPr id="84" name="object 43">
              <a:extLst>
                <a:ext uri="{FF2B5EF4-FFF2-40B4-BE49-F238E27FC236}">
                  <a16:creationId xmlns:a16="http://schemas.microsoft.com/office/drawing/2014/main" id="{CC0FDE4E-7C2F-4927-B4C1-22984DC8F887}"/>
                </a:ext>
              </a:extLst>
            </p:cNvPr>
            <p:cNvSpPr/>
            <p:nvPr/>
          </p:nvSpPr>
          <p:spPr>
            <a:xfrm>
              <a:off x="4117138" y="5037402"/>
              <a:ext cx="1276572" cy="856833"/>
            </a:xfrm>
            <a:prstGeom prst="rect">
              <a:avLst/>
            </a:prstGeom>
            <a:blipFill>
              <a:blip r:embed="rId21" cstate="print">
                <a:extLst>
                  <a:ext uri="{28A0092B-C50C-407E-A947-70E740481C1C}">
                    <a14:useLocalDpi xmlns:a14="http://schemas.microsoft.com/office/drawing/2010/main" val="0"/>
                  </a:ext>
                </a:extLst>
              </a:blip>
              <a:stretch>
                <a:fillRect/>
              </a:stretch>
            </a:blipFill>
          </p:spPr>
          <p:txBody>
            <a:bodyPr wrap="square" lIns="0" tIns="0" rIns="0" bIns="0" rtlCol="0"/>
            <a:lstStyle>
              <a:defPPr>
                <a:defRPr lang="th-TH"/>
              </a:defPPr>
              <a:lvl1pPr algn="l" rtl="0" fontAlgn="base">
                <a:spcBef>
                  <a:spcPct val="0"/>
                </a:spcBef>
                <a:spcAft>
                  <a:spcPct val="0"/>
                </a:spcAft>
                <a:defRPr sz="2800" kern="1200">
                  <a:solidFill>
                    <a:schemeClr val="tx1"/>
                  </a:solidFill>
                  <a:latin typeface="Open Sans"/>
                  <a:ea typeface="Open Sans"/>
                  <a:cs typeface="Open Sans"/>
                </a:defRPr>
              </a:lvl1pPr>
              <a:lvl2pPr marL="457200" algn="l" rtl="0" fontAlgn="base">
                <a:spcBef>
                  <a:spcPct val="0"/>
                </a:spcBef>
                <a:spcAft>
                  <a:spcPct val="0"/>
                </a:spcAft>
                <a:defRPr sz="2800" kern="1200">
                  <a:solidFill>
                    <a:schemeClr val="tx1"/>
                  </a:solidFill>
                  <a:latin typeface="Open Sans"/>
                  <a:ea typeface="Open Sans"/>
                  <a:cs typeface="Open Sans"/>
                </a:defRPr>
              </a:lvl2pPr>
              <a:lvl3pPr marL="914400" algn="l" rtl="0" fontAlgn="base">
                <a:spcBef>
                  <a:spcPct val="0"/>
                </a:spcBef>
                <a:spcAft>
                  <a:spcPct val="0"/>
                </a:spcAft>
                <a:defRPr sz="2800" kern="1200">
                  <a:solidFill>
                    <a:schemeClr val="tx1"/>
                  </a:solidFill>
                  <a:latin typeface="Open Sans"/>
                  <a:ea typeface="Open Sans"/>
                  <a:cs typeface="Open Sans"/>
                </a:defRPr>
              </a:lvl3pPr>
              <a:lvl4pPr marL="1371600" algn="l" rtl="0" fontAlgn="base">
                <a:spcBef>
                  <a:spcPct val="0"/>
                </a:spcBef>
                <a:spcAft>
                  <a:spcPct val="0"/>
                </a:spcAft>
                <a:defRPr sz="2800" kern="1200">
                  <a:solidFill>
                    <a:schemeClr val="tx1"/>
                  </a:solidFill>
                  <a:latin typeface="Open Sans"/>
                  <a:ea typeface="Open Sans"/>
                  <a:cs typeface="Open Sans"/>
                </a:defRPr>
              </a:lvl4pPr>
              <a:lvl5pPr marL="1828800" algn="l" rtl="0" fontAlgn="base">
                <a:spcBef>
                  <a:spcPct val="0"/>
                </a:spcBef>
                <a:spcAft>
                  <a:spcPct val="0"/>
                </a:spcAft>
                <a:defRPr sz="2800" kern="1200">
                  <a:solidFill>
                    <a:schemeClr val="tx1"/>
                  </a:solidFill>
                  <a:latin typeface="Open Sans"/>
                  <a:ea typeface="Open Sans"/>
                  <a:cs typeface="Open Sans"/>
                </a:defRPr>
              </a:lvl5pPr>
              <a:lvl6pPr marL="2286000" algn="l" defTabSz="914400" rtl="0" eaLnBrk="1" latinLnBrk="0" hangingPunct="1">
                <a:defRPr sz="2800" kern="1200">
                  <a:solidFill>
                    <a:schemeClr val="tx1"/>
                  </a:solidFill>
                  <a:latin typeface="Open Sans"/>
                  <a:ea typeface="Open Sans"/>
                  <a:cs typeface="Open Sans"/>
                </a:defRPr>
              </a:lvl6pPr>
              <a:lvl7pPr marL="2743200" algn="l" defTabSz="914400" rtl="0" eaLnBrk="1" latinLnBrk="0" hangingPunct="1">
                <a:defRPr sz="2800" kern="1200">
                  <a:solidFill>
                    <a:schemeClr val="tx1"/>
                  </a:solidFill>
                  <a:latin typeface="Open Sans"/>
                  <a:ea typeface="Open Sans"/>
                  <a:cs typeface="Open Sans"/>
                </a:defRPr>
              </a:lvl7pPr>
              <a:lvl8pPr marL="3200400" algn="l" defTabSz="914400" rtl="0" eaLnBrk="1" latinLnBrk="0" hangingPunct="1">
                <a:defRPr sz="2800" kern="1200">
                  <a:solidFill>
                    <a:schemeClr val="tx1"/>
                  </a:solidFill>
                  <a:latin typeface="Open Sans"/>
                  <a:ea typeface="Open Sans"/>
                  <a:cs typeface="Open Sans"/>
                </a:defRPr>
              </a:lvl8pPr>
              <a:lvl9pPr marL="3657600" algn="l" defTabSz="914400" rtl="0" eaLnBrk="1" latinLnBrk="0" hangingPunct="1">
                <a:defRPr sz="2800" kern="1200">
                  <a:solidFill>
                    <a:schemeClr val="tx1"/>
                  </a:solidFill>
                  <a:latin typeface="Open Sans"/>
                  <a:ea typeface="Open Sans"/>
                  <a:cs typeface="Open Sans"/>
                </a:defRPr>
              </a:lvl9pPr>
            </a:lstStyle>
            <a:p>
              <a:pPr defTabSz="770810" fontAlgn="auto">
                <a:spcBef>
                  <a:spcPts val="0"/>
                </a:spcBef>
                <a:spcAft>
                  <a:spcPts val="0"/>
                </a:spcAft>
              </a:pPr>
              <a:endParaRPr sz="1800">
                <a:solidFill>
                  <a:prstClr val="black"/>
                </a:solidFill>
                <a:latin typeface="Calibri" panose="020F0502020204030204"/>
                <a:ea typeface="+mn-ea"/>
                <a:cs typeface="+mn-cs"/>
              </a:endParaRPr>
            </a:p>
          </p:txBody>
        </p:sp>
        <p:sp>
          <p:nvSpPr>
            <p:cNvPr id="85" name="Овал 84">
              <a:extLst>
                <a:ext uri="{FF2B5EF4-FFF2-40B4-BE49-F238E27FC236}">
                  <a16:creationId xmlns:a16="http://schemas.microsoft.com/office/drawing/2014/main" id="{8A62E959-23C8-4A28-BE5D-9D44A99EDD90}"/>
                </a:ext>
              </a:extLst>
            </p:cNvPr>
            <p:cNvSpPr/>
            <p:nvPr/>
          </p:nvSpPr>
          <p:spPr>
            <a:xfrm>
              <a:off x="1575019" y="846705"/>
              <a:ext cx="52640" cy="4967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6" name="Рисунок 85">
              <a:extLst>
                <a:ext uri="{FF2B5EF4-FFF2-40B4-BE49-F238E27FC236}">
                  <a16:creationId xmlns:a16="http://schemas.microsoft.com/office/drawing/2014/main" id="{8952A9A0-BB9B-497F-AB04-576F00C8796C}"/>
                </a:ext>
              </a:extLst>
            </p:cNvPr>
            <p:cNvPicPr>
              <a:picLocks noChangeAspect="1"/>
            </p:cNvPicPr>
            <p:nvPr/>
          </p:nvPicPr>
          <p:blipFill>
            <a:blip r:embed="rId22"/>
            <a:stretch>
              <a:fillRect/>
            </a:stretch>
          </p:blipFill>
          <p:spPr>
            <a:xfrm>
              <a:off x="5342558" y="3200774"/>
              <a:ext cx="1526987" cy="505211"/>
            </a:xfrm>
            <a:prstGeom prst="rect">
              <a:avLst/>
            </a:prstGeom>
          </p:spPr>
        </p:pic>
        <p:pic>
          <p:nvPicPr>
            <p:cNvPr id="87" name="Picture 2">
              <a:extLst>
                <a:ext uri="{FF2B5EF4-FFF2-40B4-BE49-F238E27FC236}">
                  <a16:creationId xmlns:a16="http://schemas.microsoft.com/office/drawing/2014/main" id="{0C8153A7-35CE-4C99-9F75-12DAFBB9D365}"/>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01633" y="2523284"/>
              <a:ext cx="2543753" cy="71768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2">
              <a:extLst>
                <a:ext uri="{FF2B5EF4-FFF2-40B4-BE49-F238E27FC236}">
                  <a16:creationId xmlns:a16="http://schemas.microsoft.com/office/drawing/2014/main" id="{CBDE6A0D-E1CC-4630-B4B1-F73CEB7647F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073170" y="3392840"/>
              <a:ext cx="1504316" cy="376079"/>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4">
              <a:extLst>
                <a:ext uri="{FF2B5EF4-FFF2-40B4-BE49-F238E27FC236}">
                  <a16:creationId xmlns:a16="http://schemas.microsoft.com/office/drawing/2014/main" id="{BCCBB604-0971-428A-82BF-C7B98370D8EF}"/>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976736" y="1226358"/>
              <a:ext cx="1549603" cy="80506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a:extLst>
                <a:ext uri="{FF2B5EF4-FFF2-40B4-BE49-F238E27FC236}">
                  <a16:creationId xmlns:a16="http://schemas.microsoft.com/office/drawing/2014/main" id="{1E044497-2407-4970-B408-E976355DCE7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254842" y="2037484"/>
              <a:ext cx="2132803" cy="686077"/>
            </a:xfrm>
            <a:prstGeom prst="rect">
              <a:avLst/>
            </a:prstGeom>
            <a:noFill/>
            <a:extLst>
              <a:ext uri="{909E8E84-426E-40DD-AFC4-6F175D3DCCD1}">
                <a14:hiddenFill xmlns:a14="http://schemas.microsoft.com/office/drawing/2010/main">
                  <a:solidFill>
                    <a:srgbClr val="FFFFFF"/>
                  </a:solidFill>
                </a14:hiddenFill>
              </a:ext>
            </a:extLst>
          </p:spPr>
        </p:pic>
        <p:pic>
          <p:nvPicPr>
            <p:cNvPr id="92" name="Рисунок 91">
              <a:extLst>
                <a:ext uri="{FF2B5EF4-FFF2-40B4-BE49-F238E27FC236}">
                  <a16:creationId xmlns:a16="http://schemas.microsoft.com/office/drawing/2014/main" id="{8E550027-1877-4D37-A080-7C4A2D866293}"/>
                </a:ext>
              </a:extLst>
            </p:cNvPr>
            <p:cNvPicPr>
              <a:picLocks noChangeAspect="1"/>
            </p:cNvPicPr>
            <p:nvPr/>
          </p:nvPicPr>
          <p:blipFill>
            <a:blip r:embed="rId27"/>
            <a:stretch>
              <a:fillRect/>
            </a:stretch>
          </p:blipFill>
          <p:spPr>
            <a:xfrm>
              <a:off x="6172159" y="4467670"/>
              <a:ext cx="1404901" cy="534820"/>
            </a:xfrm>
            <a:prstGeom prst="rect">
              <a:avLst/>
            </a:prstGeom>
          </p:spPr>
        </p:pic>
        <p:pic>
          <p:nvPicPr>
            <p:cNvPr id="93" name="Picture 8" descr="logo АКБ Абсолют Банк">
              <a:extLst>
                <a:ext uri="{FF2B5EF4-FFF2-40B4-BE49-F238E27FC236}">
                  <a16:creationId xmlns:a16="http://schemas.microsoft.com/office/drawing/2014/main" id="{00F0ABF7-8527-489F-AA0D-7BFDEB6BD57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182703" y="4370455"/>
              <a:ext cx="1074451" cy="31619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2">
              <a:extLst>
                <a:ext uri="{FF2B5EF4-FFF2-40B4-BE49-F238E27FC236}">
                  <a16:creationId xmlns:a16="http://schemas.microsoft.com/office/drawing/2014/main" id="{13457568-3F49-476F-A0BA-99C3307B8DD9}"/>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766787" y="3272531"/>
              <a:ext cx="1224965" cy="677559"/>
            </a:xfrm>
            <a:prstGeom prst="rect">
              <a:avLst/>
            </a:prstGeom>
            <a:noFill/>
            <a:extLst>
              <a:ext uri="{909E8E84-426E-40DD-AFC4-6F175D3DCCD1}">
                <a14:hiddenFill xmlns:a14="http://schemas.microsoft.com/office/drawing/2010/main">
                  <a:solidFill>
                    <a:srgbClr val="FFFFFF"/>
                  </a:solidFill>
                </a14:hiddenFill>
              </a:ext>
            </a:extLst>
          </p:spPr>
        </p:pic>
        <p:pic>
          <p:nvPicPr>
            <p:cNvPr id="95" name="Рисунок 94">
              <a:extLst>
                <a:ext uri="{FF2B5EF4-FFF2-40B4-BE49-F238E27FC236}">
                  <a16:creationId xmlns:a16="http://schemas.microsoft.com/office/drawing/2014/main" id="{CA864835-AB37-457F-9DB3-A869C084493F}"/>
                </a:ext>
              </a:extLst>
            </p:cNvPr>
            <p:cNvPicPr>
              <a:picLocks noChangeAspect="1"/>
            </p:cNvPicPr>
            <p:nvPr/>
          </p:nvPicPr>
          <p:blipFill>
            <a:blip r:embed="rId30"/>
            <a:stretch>
              <a:fillRect/>
            </a:stretch>
          </p:blipFill>
          <p:spPr>
            <a:xfrm>
              <a:off x="9543498" y="1149159"/>
              <a:ext cx="2207220" cy="1429034"/>
            </a:xfrm>
            <a:prstGeom prst="rect">
              <a:avLst/>
            </a:prstGeom>
          </p:spPr>
        </p:pic>
        <p:pic>
          <p:nvPicPr>
            <p:cNvPr id="96" name="Рисунок 95">
              <a:extLst>
                <a:ext uri="{FF2B5EF4-FFF2-40B4-BE49-F238E27FC236}">
                  <a16:creationId xmlns:a16="http://schemas.microsoft.com/office/drawing/2014/main" id="{80EAE272-07D4-40D4-B398-0E7680351DC8}"/>
                </a:ext>
              </a:extLst>
            </p:cNvPr>
            <p:cNvPicPr>
              <a:picLocks noChangeAspect="1"/>
            </p:cNvPicPr>
            <p:nvPr/>
          </p:nvPicPr>
          <p:blipFill>
            <a:blip r:embed="rId31"/>
            <a:stretch>
              <a:fillRect/>
            </a:stretch>
          </p:blipFill>
          <p:spPr>
            <a:xfrm>
              <a:off x="8767683" y="5457875"/>
              <a:ext cx="1588153" cy="477622"/>
            </a:xfrm>
            <a:prstGeom prst="rect">
              <a:avLst/>
            </a:prstGeom>
          </p:spPr>
        </p:pic>
        <p:pic>
          <p:nvPicPr>
            <p:cNvPr id="97" name="Рисунок 96">
              <a:extLst>
                <a:ext uri="{FF2B5EF4-FFF2-40B4-BE49-F238E27FC236}">
                  <a16:creationId xmlns:a16="http://schemas.microsoft.com/office/drawing/2014/main" id="{B67E2C6C-5AFB-4922-9AAE-49B8F17737D7}"/>
                </a:ext>
              </a:extLst>
            </p:cNvPr>
            <p:cNvPicPr>
              <a:picLocks noChangeAspect="1"/>
            </p:cNvPicPr>
            <p:nvPr/>
          </p:nvPicPr>
          <p:blipFill>
            <a:blip r:embed="rId32"/>
            <a:stretch>
              <a:fillRect/>
            </a:stretch>
          </p:blipFill>
          <p:spPr>
            <a:xfrm>
              <a:off x="2301751" y="5395801"/>
              <a:ext cx="1457609" cy="472809"/>
            </a:xfrm>
            <a:prstGeom prst="rect">
              <a:avLst/>
            </a:prstGeom>
          </p:spPr>
        </p:pic>
        <p:pic>
          <p:nvPicPr>
            <p:cNvPr id="98" name="Picture 22">
              <a:extLst>
                <a:ext uri="{FF2B5EF4-FFF2-40B4-BE49-F238E27FC236}">
                  <a16:creationId xmlns:a16="http://schemas.microsoft.com/office/drawing/2014/main" id="{668F4337-9CD4-4EBC-B3C1-E1ED02A3F805}"/>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282313" y="3412914"/>
              <a:ext cx="1264466" cy="126446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6" descr="Мосводоканал.">
              <a:extLst>
                <a:ext uri="{FF2B5EF4-FFF2-40B4-BE49-F238E27FC236}">
                  <a16:creationId xmlns:a16="http://schemas.microsoft.com/office/drawing/2014/main" id="{BFFD0BB4-72BC-4886-AC9C-EDA8254D4B04}"/>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767021" y="2889528"/>
              <a:ext cx="752024" cy="589823"/>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a:extLst>
                <a:ext uri="{FF2B5EF4-FFF2-40B4-BE49-F238E27FC236}">
                  <a16:creationId xmlns:a16="http://schemas.microsoft.com/office/drawing/2014/main" id="{DD521B8E-A8F0-48BC-B2B2-640BE00440D1}"/>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330980" y="1155572"/>
              <a:ext cx="1182252" cy="582032"/>
            </a:xfrm>
            <a:prstGeom prst="rect">
              <a:avLst/>
            </a:prstGeom>
            <a:noFill/>
            <a:extLst>
              <a:ext uri="{909E8E84-426E-40DD-AFC4-6F175D3DCCD1}">
                <a14:hiddenFill xmlns:a14="http://schemas.microsoft.com/office/drawing/2010/main">
                  <a:solidFill>
                    <a:srgbClr val="FFFFFF"/>
                  </a:solidFill>
                </a14:hiddenFill>
              </a:ext>
            </a:extLst>
          </p:spPr>
        </p:pic>
        <p:sp>
          <p:nvSpPr>
            <p:cNvPr id="101" name="Овал 100">
              <a:extLst>
                <a:ext uri="{FF2B5EF4-FFF2-40B4-BE49-F238E27FC236}">
                  <a16:creationId xmlns:a16="http://schemas.microsoft.com/office/drawing/2014/main" id="{E9D0762E-A554-42A7-8685-35ADC3C6B43A}"/>
                </a:ext>
              </a:extLst>
            </p:cNvPr>
            <p:cNvSpPr/>
            <p:nvPr/>
          </p:nvSpPr>
          <p:spPr>
            <a:xfrm>
              <a:off x="11648331" y="944673"/>
              <a:ext cx="262058" cy="24730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 name="Рисунок 101">
              <a:extLst>
                <a:ext uri="{FF2B5EF4-FFF2-40B4-BE49-F238E27FC236}">
                  <a16:creationId xmlns:a16="http://schemas.microsoft.com/office/drawing/2014/main" id="{4845642E-0B27-4C24-83D8-09F0148FC57D}"/>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48525" y="1226608"/>
              <a:ext cx="1459206" cy="729604"/>
            </a:xfrm>
            <a:prstGeom prst="rect">
              <a:avLst/>
            </a:prstGeom>
          </p:spPr>
        </p:pic>
        <p:pic>
          <p:nvPicPr>
            <p:cNvPr id="103" name="Рисунок 102">
              <a:extLst>
                <a:ext uri="{FF2B5EF4-FFF2-40B4-BE49-F238E27FC236}">
                  <a16:creationId xmlns:a16="http://schemas.microsoft.com/office/drawing/2014/main" id="{73E6EBBA-1817-458C-890C-1678E70EC4D6}"/>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16307" y="1274919"/>
              <a:ext cx="1326330" cy="603954"/>
            </a:xfrm>
            <a:prstGeom prst="rect">
              <a:avLst/>
            </a:prstGeom>
          </p:spPr>
        </p:pic>
        <p:pic>
          <p:nvPicPr>
            <p:cNvPr id="104" name="Picture 2" descr="Картинки по запросу &quot;грузовая компания&quot;">
              <a:extLst>
                <a:ext uri="{FF2B5EF4-FFF2-40B4-BE49-F238E27FC236}">
                  <a16:creationId xmlns:a16="http://schemas.microsoft.com/office/drawing/2014/main" id="{51CAE58F-F6E8-422E-93F1-6AB6EB22E659}"/>
                </a:ext>
              </a:extLst>
            </p:cNvPr>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l="17275" t="18745" r="9420" b="23246"/>
            <a:stretch/>
          </p:blipFill>
          <p:spPr bwMode="auto">
            <a:xfrm>
              <a:off x="3662218" y="4499535"/>
              <a:ext cx="972713" cy="513163"/>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30">
              <a:extLst>
                <a:ext uri="{FF2B5EF4-FFF2-40B4-BE49-F238E27FC236}">
                  <a16:creationId xmlns:a16="http://schemas.microsoft.com/office/drawing/2014/main" id="{EC14A05A-EDEC-4B7E-A4CD-DEEE32E62869}"/>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866264" y="3445833"/>
              <a:ext cx="1541348" cy="891192"/>
            </a:xfrm>
            <a:prstGeom prst="rect">
              <a:avLst/>
            </a:prstGeom>
            <a:noFill/>
            <a:extLst>
              <a:ext uri="{909E8E84-426E-40DD-AFC4-6F175D3DCCD1}">
                <a14:hiddenFill xmlns:a14="http://schemas.microsoft.com/office/drawing/2010/main">
                  <a:solidFill>
                    <a:srgbClr val="FFFFFF"/>
                  </a:solidFill>
                </a14:hiddenFill>
              </a:ext>
            </a:extLst>
          </p:spPr>
        </p:pic>
        <p:pic>
          <p:nvPicPr>
            <p:cNvPr id="106" name="Рисунок 105">
              <a:extLst>
                <a:ext uri="{FF2B5EF4-FFF2-40B4-BE49-F238E27FC236}">
                  <a16:creationId xmlns:a16="http://schemas.microsoft.com/office/drawing/2014/main" id="{C1989E22-59D3-41D9-A097-1872A5F8B1BD}"/>
                </a:ext>
              </a:extLst>
            </p:cNvPr>
            <p:cNvPicPr>
              <a:picLocks noChangeAspect="1"/>
            </p:cNvPicPr>
            <p:nvPr/>
          </p:nvPicPr>
          <p:blipFill>
            <a:blip r:embed="rId40"/>
            <a:stretch>
              <a:fillRect/>
            </a:stretch>
          </p:blipFill>
          <p:spPr>
            <a:xfrm>
              <a:off x="10069679" y="2553933"/>
              <a:ext cx="1567764" cy="780149"/>
            </a:xfrm>
            <a:prstGeom prst="rect">
              <a:avLst/>
            </a:prstGeom>
          </p:spPr>
        </p:pic>
        <p:pic>
          <p:nvPicPr>
            <p:cNvPr id="107" name="Рисунок 106">
              <a:extLst>
                <a:ext uri="{FF2B5EF4-FFF2-40B4-BE49-F238E27FC236}">
                  <a16:creationId xmlns:a16="http://schemas.microsoft.com/office/drawing/2014/main" id="{29292F07-45B5-4908-912E-BC4B554C7DA7}"/>
                </a:ext>
              </a:extLst>
            </p:cNvPr>
            <p:cNvPicPr>
              <a:picLocks noChangeAspect="1"/>
            </p:cNvPicPr>
            <p:nvPr/>
          </p:nvPicPr>
          <p:blipFill rotWithShape="1">
            <a:blip r:embed="rId41" cstate="print">
              <a:extLst>
                <a:ext uri="{28A0092B-C50C-407E-A947-70E740481C1C}">
                  <a14:useLocalDpi xmlns:a14="http://schemas.microsoft.com/office/drawing/2010/main" val="0"/>
                </a:ext>
              </a:extLst>
            </a:blip>
            <a:srcRect t="27756" b="33187"/>
            <a:stretch/>
          </p:blipFill>
          <p:spPr>
            <a:xfrm>
              <a:off x="7136200" y="4958998"/>
              <a:ext cx="1690069" cy="375153"/>
            </a:xfrm>
            <a:prstGeom prst="rect">
              <a:avLst/>
            </a:prstGeom>
          </p:spPr>
        </p:pic>
        <p:pic>
          <p:nvPicPr>
            <p:cNvPr id="108" name="Рисунок 107">
              <a:extLst>
                <a:ext uri="{FF2B5EF4-FFF2-40B4-BE49-F238E27FC236}">
                  <a16:creationId xmlns:a16="http://schemas.microsoft.com/office/drawing/2014/main" id="{87D77E6E-F02E-4E1E-8C2C-9FA8B9C72D75}"/>
                </a:ext>
              </a:extLst>
            </p:cNvPr>
            <p:cNvPicPr>
              <a:picLocks noChangeAspect="1"/>
            </p:cNvPicPr>
            <p:nvPr/>
          </p:nvPicPr>
          <p:blipFill>
            <a:blip r:embed="rId42"/>
            <a:stretch>
              <a:fillRect/>
            </a:stretch>
          </p:blipFill>
          <p:spPr>
            <a:xfrm>
              <a:off x="3104936" y="2078387"/>
              <a:ext cx="1549106" cy="600739"/>
            </a:xfrm>
            <a:prstGeom prst="rect">
              <a:avLst/>
            </a:prstGeom>
          </p:spPr>
        </p:pic>
        <p:pic>
          <p:nvPicPr>
            <p:cNvPr id="109" name="Picture 6">
              <a:extLst>
                <a:ext uri="{FF2B5EF4-FFF2-40B4-BE49-F238E27FC236}">
                  <a16:creationId xmlns:a16="http://schemas.microsoft.com/office/drawing/2014/main" id="{7FC4C300-395F-4C4D-B749-8F61ABB91730}"/>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6091555" y="1109881"/>
              <a:ext cx="1787991" cy="1005745"/>
            </a:xfrm>
            <a:prstGeom prst="rect">
              <a:avLst/>
            </a:prstGeom>
            <a:noFill/>
            <a:extLst>
              <a:ext uri="{909E8E84-426E-40DD-AFC4-6F175D3DCCD1}">
                <a14:hiddenFill xmlns:a14="http://schemas.microsoft.com/office/drawing/2010/main">
                  <a:solidFill>
                    <a:srgbClr val="FFFFFF"/>
                  </a:solidFill>
                </a14:hiddenFill>
              </a:ext>
            </a:extLst>
          </p:spPr>
        </p:pic>
        <p:pic>
          <p:nvPicPr>
            <p:cNvPr id="110" name="Рисунок 109">
              <a:extLst>
                <a:ext uri="{FF2B5EF4-FFF2-40B4-BE49-F238E27FC236}">
                  <a16:creationId xmlns:a16="http://schemas.microsoft.com/office/drawing/2014/main" id="{DA2A72F6-CF3F-4CCA-A094-7B541ED99427}"/>
                </a:ext>
              </a:extLst>
            </p:cNvPr>
            <p:cNvPicPr>
              <a:picLocks noChangeAspect="1"/>
            </p:cNvPicPr>
            <p:nvPr/>
          </p:nvPicPr>
          <p:blipFill>
            <a:blip r:embed="rId44"/>
            <a:stretch>
              <a:fillRect/>
            </a:stretch>
          </p:blipFill>
          <p:spPr>
            <a:xfrm>
              <a:off x="4907693" y="1805748"/>
              <a:ext cx="1319503" cy="706959"/>
            </a:xfrm>
            <a:prstGeom prst="rect">
              <a:avLst/>
            </a:prstGeom>
          </p:spPr>
        </p:pic>
        <p:pic>
          <p:nvPicPr>
            <p:cNvPr id="111" name="Picture 4">
              <a:extLst>
                <a:ext uri="{FF2B5EF4-FFF2-40B4-BE49-F238E27FC236}">
                  <a16:creationId xmlns:a16="http://schemas.microsoft.com/office/drawing/2014/main" id="{7D5A1B6A-4ED3-4435-A3E5-3893D2DFBF60}"/>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984253" y="4330775"/>
              <a:ext cx="986620" cy="73996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Прямоугольник 91">
            <a:extLst>
              <a:ext uri="{FF2B5EF4-FFF2-40B4-BE49-F238E27FC236}">
                <a16:creationId xmlns:a16="http://schemas.microsoft.com/office/drawing/2014/main" id="{FCA8053D-EA30-1D92-993F-B7FA588A4E45}"/>
              </a:ext>
            </a:extLst>
          </p:cNvPr>
          <p:cNvSpPr/>
          <p:nvPr/>
        </p:nvSpPr>
        <p:spPr>
          <a:xfrm>
            <a:off x="360000" y="316800"/>
            <a:ext cx="75809" cy="360000"/>
          </a:xfrm>
          <a:prstGeom prst="rect">
            <a:avLst/>
          </a:prstGeom>
          <a:solidFill>
            <a:srgbClr val="C7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FCE72133-8498-1F3F-B235-EFA46E8A0DF9}"/>
              </a:ext>
            </a:extLst>
          </p:cNvPr>
          <p:cNvSpPr txBox="1"/>
          <p:nvPr/>
        </p:nvSpPr>
        <p:spPr>
          <a:xfrm>
            <a:off x="491386" y="234000"/>
            <a:ext cx="106971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800" b="1" spc="300" dirty="0">
                <a:solidFill>
                  <a:schemeClr val="tx1">
                    <a:lumMod val="75000"/>
                    <a:lumOff val="25000"/>
                  </a:schemeClr>
                </a:solidFill>
                <a:ea typeface="+mn-lt"/>
                <a:cs typeface="+mn-lt"/>
              </a:rPr>
              <a:t>Рынок проекта</a:t>
            </a:r>
          </a:p>
        </p:txBody>
      </p:sp>
    </p:spTree>
    <p:extLst>
      <p:ext uri="{BB962C8B-B14F-4D97-AF65-F5344CB8AC3E}">
        <p14:creationId xmlns:p14="http://schemas.microsoft.com/office/powerpoint/2010/main" val="416055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54">
            <a:extLst>
              <a:ext uri="{FF2B5EF4-FFF2-40B4-BE49-F238E27FC236}">
                <a16:creationId xmlns:a16="http://schemas.microsoft.com/office/drawing/2014/main" id="{6FDA289C-4EAE-C62E-1666-48586BDDA0C8}"/>
              </a:ext>
            </a:extLst>
          </p:cNvPr>
          <p:cNvSpPr/>
          <p:nvPr/>
        </p:nvSpPr>
        <p:spPr>
          <a:xfrm>
            <a:off x="359999" y="854474"/>
            <a:ext cx="11646699" cy="5149050"/>
          </a:xfrm>
          <a:prstGeom prst="roundRect">
            <a:avLst>
              <a:gd name="adj" fmla="val 1943"/>
            </a:avLst>
          </a:prstGeom>
          <a:solidFill>
            <a:schemeClr val="bg1">
              <a:alpha val="5000"/>
            </a:schemeClr>
          </a:solidFill>
          <a:ln w="12700">
            <a:solidFill>
              <a:srgbClr val="C7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1" name="Скругленный прямоугольник 54">
            <a:extLst>
              <a:ext uri="{FF2B5EF4-FFF2-40B4-BE49-F238E27FC236}">
                <a16:creationId xmlns:a16="http://schemas.microsoft.com/office/drawing/2014/main" id="{784E6479-1899-4A4F-4B89-395CF739AFB1}"/>
              </a:ext>
            </a:extLst>
          </p:cNvPr>
          <p:cNvSpPr/>
          <p:nvPr/>
        </p:nvSpPr>
        <p:spPr>
          <a:xfrm>
            <a:off x="8416912" y="1438577"/>
            <a:ext cx="3496922" cy="4500584"/>
          </a:xfrm>
          <a:prstGeom prst="roundRect">
            <a:avLst>
              <a:gd name="adj" fmla="val 2805"/>
            </a:avLst>
          </a:prstGeom>
          <a:solidFill>
            <a:srgbClr val="C00000">
              <a:alpha val="5000"/>
            </a:srgbClr>
          </a:solidFill>
          <a:ln w="12700">
            <a:solidFill>
              <a:srgbClr val="C7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8" name="Скругленный прямоугольник 54">
            <a:extLst>
              <a:ext uri="{FF2B5EF4-FFF2-40B4-BE49-F238E27FC236}">
                <a16:creationId xmlns:a16="http://schemas.microsoft.com/office/drawing/2014/main" id="{64F695AD-302B-553B-5712-DA94C4BCCA60}"/>
              </a:ext>
            </a:extLst>
          </p:cNvPr>
          <p:cNvSpPr/>
          <p:nvPr/>
        </p:nvSpPr>
        <p:spPr>
          <a:xfrm>
            <a:off x="435809" y="1438577"/>
            <a:ext cx="7891445" cy="4500584"/>
          </a:xfrm>
          <a:prstGeom prst="roundRect">
            <a:avLst>
              <a:gd name="adj" fmla="val 2805"/>
            </a:avLst>
          </a:prstGeom>
          <a:solidFill>
            <a:srgbClr val="C00000">
              <a:alpha val="5000"/>
            </a:srgbClr>
          </a:solidFill>
          <a:ln w="12700">
            <a:solidFill>
              <a:srgbClr val="C7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92" name="Прямоугольник 91">
            <a:extLst>
              <a:ext uri="{FF2B5EF4-FFF2-40B4-BE49-F238E27FC236}">
                <a16:creationId xmlns:a16="http://schemas.microsoft.com/office/drawing/2014/main" id="{4F918997-9342-44FF-9456-967F9A3D1512}"/>
              </a:ext>
            </a:extLst>
          </p:cNvPr>
          <p:cNvSpPr/>
          <p:nvPr/>
        </p:nvSpPr>
        <p:spPr>
          <a:xfrm>
            <a:off x="360000" y="316800"/>
            <a:ext cx="75809" cy="360000"/>
          </a:xfrm>
          <a:prstGeom prst="rect">
            <a:avLst/>
          </a:prstGeom>
          <a:solidFill>
            <a:srgbClr val="C7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TextBox 93">
            <a:extLst>
              <a:ext uri="{FF2B5EF4-FFF2-40B4-BE49-F238E27FC236}">
                <a16:creationId xmlns:a16="http://schemas.microsoft.com/office/drawing/2014/main" id="{FE0F0CB7-69C0-42C3-8680-9178BD9BF69A}"/>
              </a:ext>
            </a:extLst>
          </p:cNvPr>
          <p:cNvSpPr txBox="1"/>
          <p:nvPr/>
        </p:nvSpPr>
        <p:spPr>
          <a:xfrm>
            <a:off x="491386" y="234000"/>
            <a:ext cx="106971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800" b="1" spc="300" dirty="0">
                <a:solidFill>
                  <a:schemeClr val="tx1">
                    <a:lumMod val="75000"/>
                    <a:lumOff val="25000"/>
                  </a:schemeClr>
                </a:solidFill>
                <a:ea typeface="+mn-lt"/>
                <a:cs typeface="+mn-lt"/>
              </a:rPr>
              <a:t>Архитектура платформы </a:t>
            </a:r>
            <a:r>
              <a:rPr lang="en-US" sz="2800" b="1" spc="300" dirty="0">
                <a:solidFill>
                  <a:schemeClr val="tx1">
                    <a:lumMod val="75000"/>
                    <a:lumOff val="25000"/>
                  </a:schemeClr>
                </a:solidFill>
                <a:ea typeface="+mn-lt"/>
                <a:cs typeface="+mn-lt"/>
              </a:rPr>
              <a:t>ROBIN</a:t>
            </a:r>
            <a:r>
              <a:rPr lang="ru-RU" sz="2800" b="1" spc="300" dirty="0">
                <a:solidFill>
                  <a:schemeClr val="tx1">
                    <a:lumMod val="75000"/>
                    <a:lumOff val="25000"/>
                  </a:schemeClr>
                </a:solidFill>
                <a:ea typeface="+mn-lt"/>
                <a:cs typeface="+mn-lt"/>
              </a:rPr>
              <a:t> </a:t>
            </a:r>
            <a:r>
              <a:rPr lang="en-US" sz="2800" b="1" spc="300" dirty="0">
                <a:solidFill>
                  <a:srgbClr val="CE3647"/>
                </a:solidFill>
                <a:ea typeface="+mn-lt"/>
                <a:cs typeface="+mn-lt"/>
              </a:rPr>
              <a:t>RPAI</a:t>
            </a:r>
            <a:r>
              <a:rPr lang="ru-RU" sz="2800" b="1" spc="300" dirty="0">
                <a:solidFill>
                  <a:srgbClr val="CE3647"/>
                </a:solidFill>
                <a:ea typeface="+mn-lt"/>
                <a:cs typeface="+mn-lt"/>
              </a:rPr>
              <a:t>*</a:t>
            </a:r>
            <a:endParaRPr lang="en-US" sz="2800" b="1" spc="300" dirty="0">
              <a:solidFill>
                <a:srgbClr val="CE3647"/>
              </a:solidFill>
            </a:endParaRPr>
          </a:p>
        </p:txBody>
      </p:sp>
      <p:sp>
        <p:nvSpPr>
          <p:cNvPr id="281" name="Овал 280"/>
          <p:cNvSpPr/>
          <p:nvPr/>
        </p:nvSpPr>
        <p:spPr>
          <a:xfrm>
            <a:off x="-589472" y="1723274"/>
            <a:ext cx="82550" cy="82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2" name="Скругленный прямоугольник 54">
            <a:extLst>
              <a:ext uri="{FF2B5EF4-FFF2-40B4-BE49-F238E27FC236}">
                <a16:creationId xmlns:a16="http://schemas.microsoft.com/office/drawing/2014/main" id="{7BA3935F-3816-0F1D-A270-A1FFAA20FE94}"/>
              </a:ext>
            </a:extLst>
          </p:cNvPr>
          <p:cNvSpPr/>
          <p:nvPr/>
        </p:nvSpPr>
        <p:spPr>
          <a:xfrm>
            <a:off x="575307" y="2125400"/>
            <a:ext cx="7612448" cy="697726"/>
          </a:xfrm>
          <a:prstGeom prst="roundRect">
            <a:avLst/>
          </a:prstGeom>
          <a:solidFill>
            <a:schemeClr val="bg1"/>
          </a:solidFill>
          <a:ln w="22225">
            <a:solidFill>
              <a:srgbClr val="C7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Управление процессами</a:t>
            </a:r>
            <a: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ru-RU"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br>
              <a:rPr kumimoji="0" lang="ru-RU"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br>
            <a:r>
              <a:rPr kumimoji="0" lang="ru-RU" sz="160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a:t>
            </a:r>
            <a:r>
              <a:rPr kumimoji="0" lang="en-US" sz="160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Robin Process</a:t>
            </a:r>
            <a:r>
              <a:rPr kumimoji="0" lang="en-US" sz="1600"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ru-RU" sz="160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a:t>
            </a:r>
          </a:p>
        </p:txBody>
      </p:sp>
      <p:sp>
        <p:nvSpPr>
          <p:cNvPr id="3" name="Скругленный прямоугольник 54">
            <a:extLst>
              <a:ext uri="{FF2B5EF4-FFF2-40B4-BE49-F238E27FC236}">
                <a16:creationId xmlns:a16="http://schemas.microsoft.com/office/drawing/2014/main" id="{7F92A9B3-6910-50C2-6D02-D7C7A4479A53}"/>
              </a:ext>
            </a:extLst>
          </p:cNvPr>
          <p:cNvSpPr/>
          <p:nvPr/>
        </p:nvSpPr>
        <p:spPr>
          <a:xfrm>
            <a:off x="581641" y="3075911"/>
            <a:ext cx="3821683" cy="781512"/>
          </a:xfrm>
          <a:prstGeom prst="roundRect">
            <a:avLst/>
          </a:prstGeom>
          <a:solidFill>
            <a:schemeClr val="bg1"/>
          </a:solidFill>
          <a:ln w="22225">
            <a:solidFill>
              <a:srgbClr val="C7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Конструктор роботов</a:t>
            </a:r>
            <a: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b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(Robin Studio)</a:t>
            </a:r>
            <a:endParaRPr kumimoji="0" lang="ru-RU"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8" name="Скругленный прямоугольник 54">
            <a:extLst>
              <a:ext uri="{FF2B5EF4-FFF2-40B4-BE49-F238E27FC236}">
                <a16:creationId xmlns:a16="http://schemas.microsoft.com/office/drawing/2014/main" id="{3C952148-F1BF-43B0-F59E-A3F57504CEDB}"/>
              </a:ext>
            </a:extLst>
          </p:cNvPr>
          <p:cNvSpPr/>
          <p:nvPr/>
        </p:nvSpPr>
        <p:spPr>
          <a:xfrm>
            <a:off x="8583707" y="2125400"/>
            <a:ext cx="3163333" cy="3639859"/>
          </a:xfrm>
          <a:prstGeom prst="roundRect">
            <a:avLst>
              <a:gd name="adj" fmla="val 7053"/>
            </a:avLst>
          </a:prstGeom>
          <a:solidFill>
            <a:schemeClr val="bg1"/>
          </a:solidFill>
          <a:ln w="28575">
            <a:solidFill>
              <a:srgbClr val="C7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solidFill>
                  <a:schemeClr val="tx1">
                    <a:lumMod val="75000"/>
                    <a:lumOff val="25000"/>
                  </a:schemeClr>
                </a:solidFill>
                <a:latin typeface="Calibri" panose="020F0502020204030204"/>
              </a:rPr>
              <a:t>Корпоративный маркетплейс и управление жизненным циклом</a:t>
            </a:r>
            <a:r>
              <a:rPr lang="en-US" sz="1600" dirty="0">
                <a:solidFill>
                  <a:schemeClr val="tx1">
                    <a:lumMod val="75000"/>
                    <a:lumOff val="25000"/>
                  </a:schemeClr>
                </a:solidFill>
                <a:latin typeface="Calibri" panose="020F0502020204030204"/>
              </a:rPr>
              <a:t> </a:t>
            </a:r>
            <a:r>
              <a:rPr lang="ru-RU" sz="1600" dirty="0">
                <a:solidFill>
                  <a:schemeClr val="tx1">
                    <a:lumMod val="75000"/>
                    <a:lumOff val="25000"/>
                  </a:schemeClr>
                </a:solidFill>
                <a:latin typeface="Calibri" panose="020F0502020204030204"/>
              </a:rPr>
              <a:t>цифровых сотрудников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Robin Cloud Factory</a:t>
            </a:r>
            <a:r>
              <a:rPr kumimoji="0" lang="ru-RU"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a:t>
            </a:r>
          </a:p>
        </p:txBody>
      </p:sp>
      <p:sp>
        <p:nvSpPr>
          <p:cNvPr id="9" name="Скругленный прямоугольник 54">
            <a:extLst>
              <a:ext uri="{FF2B5EF4-FFF2-40B4-BE49-F238E27FC236}">
                <a16:creationId xmlns:a16="http://schemas.microsoft.com/office/drawing/2014/main" id="{FCD4BDEB-A8BE-F47A-ED55-7B76C5589BE5}"/>
              </a:ext>
            </a:extLst>
          </p:cNvPr>
          <p:cNvSpPr/>
          <p:nvPr/>
        </p:nvSpPr>
        <p:spPr>
          <a:xfrm>
            <a:off x="581641" y="4035627"/>
            <a:ext cx="3821683" cy="770438"/>
          </a:xfrm>
          <a:prstGeom prst="roundRect">
            <a:avLst/>
          </a:prstGeom>
          <a:solidFill>
            <a:schemeClr val="bg1"/>
          </a:solidFill>
          <a:ln w="22225">
            <a:solidFill>
              <a:srgbClr val="C7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Запуск роботов</a:t>
            </a:r>
            <a:b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(Robin </a:t>
            </a:r>
            <a:r>
              <a:rPr lang="en-US" sz="1600" dirty="0">
                <a:solidFill>
                  <a:schemeClr val="tx1">
                    <a:lumMod val="75000"/>
                    <a:lumOff val="25000"/>
                  </a:schemeClr>
                </a:solidFill>
                <a:latin typeface="Calibri" panose="020F0502020204030204"/>
              </a:rPr>
              <a:t>Robot</a:t>
            </a:r>
            <a: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a:t>
            </a:r>
            <a:endParaRPr kumimoji="0" lang="ru-RU"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13" name="Скругленный прямоугольник 54">
            <a:extLst>
              <a:ext uri="{FF2B5EF4-FFF2-40B4-BE49-F238E27FC236}">
                <a16:creationId xmlns:a16="http://schemas.microsoft.com/office/drawing/2014/main" id="{B1721A8D-E0FF-81A6-43A6-3FFE2D57FA1F}"/>
              </a:ext>
            </a:extLst>
          </p:cNvPr>
          <p:cNvSpPr/>
          <p:nvPr/>
        </p:nvSpPr>
        <p:spPr>
          <a:xfrm>
            <a:off x="4668045" y="3081448"/>
            <a:ext cx="3526046" cy="770438"/>
          </a:xfrm>
          <a:prstGeom prst="roundRect">
            <a:avLst>
              <a:gd name="adj" fmla="val 0"/>
            </a:avLst>
          </a:prstGeom>
          <a:solidFill>
            <a:schemeClr val="bg1"/>
          </a:solidFill>
          <a:ln w="22225">
            <a:solidFill>
              <a:srgbClr val="C7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solidFill>
                  <a:schemeClr val="tx1">
                    <a:lumMod val="75000"/>
                    <a:lumOff val="25000"/>
                  </a:schemeClr>
                </a:solidFill>
                <a:latin typeface="Calibri" panose="020F0502020204030204"/>
              </a:rPr>
              <a:t>Конструктор</a:t>
            </a:r>
            <a:r>
              <a:rPr kumimoji="0" lang="ru-RU"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чат-ботов</a:t>
            </a:r>
            <a:b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(Robin </a:t>
            </a:r>
            <a:r>
              <a:rPr lang="en-US" sz="1600" dirty="0">
                <a:solidFill>
                  <a:schemeClr val="tx1">
                    <a:lumMod val="75000"/>
                    <a:lumOff val="25000"/>
                  </a:schemeClr>
                </a:solidFill>
                <a:latin typeface="Calibri" panose="020F0502020204030204"/>
              </a:rPr>
              <a:t>Chat-Bot</a:t>
            </a:r>
            <a: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a:t>
            </a:r>
            <a:endParaRPr kumimoji="0" lang="ru-RU"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14" name="Скругленный прямоугольник 54">
            <a:extLst>
              <a:ext uri="{FF2B5EF4-FFF2-40B4-BE49-F238E27FC236}">
                <a16:creationId xmlns:a16="http://schemas.microsoft.com/office/drawing/2014/main" id="{E0955CA8-E298-670E-B9B5-16728E77CE87}"/>
              </a:ext>
            </a:extLst>
          </p:cNvPr>
          <p:cNvSpPr/>
          <p:nvPr/>
        </p:nvSpPr>
        <p:spPr>
          <a:xfrm>
            <a:off x="4668044" y="4035627"/>
            <a:ext cx="3526046" cy="770438"/>
          </a:xfrm>
          <a:prstGeom prst="roundRect">
            <a:avLst>
              <a:gd name="adj" fmla="val 0"/>
            </a:avLst>
          </a:prstGeom>
          <a:solidFill>
            <a:schemeClr val="bg1"/>
          </a:solidFill>
          <a:ln w="22225">
            <a:solidFill>
              <a:srgbClr val="C7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solidFill>
                  <a:schemeClr val="tx1">
                    <a:lumMod val="75000"/>
                    <a:lumOff val="25000"/>
                  </a:schemeClr>
                </a:solidFill>
                <a:latin typeface="Calibri" panose="020F0502020204030204"/>
              </a:rPr>
              <a:t>Обработка изображений</a:t>
            </a:r>
            <a:b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(Robin OCR)</a:t>
            </a:r>
            <a:endParaRPr kumimoji="0" lang="ru-RU"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15" name="Скругленный прямоугольник 54">
            <a:extLst>
              <a:ext uri="{FF2B5EF4-FFF2-40B4-BE49-F238E27FC236}">
                <a16:creationId xmlns:a16="http://schemas.microsoft.com/office/drawing/2014/main" id="{8177BD3A-6602-2FF6-EF82-F15DB518B905}"/>
              </a:ext>
            </a:extLst>
          </p:cNvPr>
          <p:cNvSpPr/>
          <p:nvPr/>
        </p:nvSpPr>
        <p:spPr>
          <a:xfrm>
            <a:off x="4668044" y="4989806"/>
            <a:ext cx="3526045" cy="770438"/>
          </a:xfrm>
          <a:prstGeom prst="roundRect">
            <a:avLst>
              <a:gd name="adj" fmla="val 0"/>
            </a:avLst>
          </a:prstGeom>
          <a:solidFill>
            <a:schemeClr val="bg1"/>
          </a:solidFill>
          <a:ln w="22225">
            <a:solidFill>
              <a:srgbClr val="C7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solidFill>
                  <a:schemeClr val="tx1">
                    <a:lumMod val="75000"/>
                    <a:lumOff val="25000"/>
                  </a:schemeClr>
                </a:solidFill>
                <a:latin typeface="Calibri" panose="020F0502020204030204"/>
              </a:rPr>
              <a:t>Искусственный интеллект</a:t>
            </a:r>
            <a:b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(Robin Ai)</a:t>
            </a:r>
            <a:endParaRPr kumimoji="0" lang="ru-RU"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17" name="Скругленный прямоугольник 54">
            <a:extLst>
              <a:ext uri="{FF2B5EF4-FFF2-40B4-BE49-F238E27FC236}">
                <a16:creationId xmlns:a16="http://schemas.microsoft.com/office/drawing/2014/main" id="{64F3232E-C4FF-B32D-3F13-C766BB203352}"/>
              </a:ext>
            </a:extLst>
          </p:cNvPr>
          <p:cNvSpPr/>
          <p:nvPr/>
        </p:nvSpPr>
        <p:spPr>
          <a:xfrm>
            <a:off x="581641" y="4989806"/>
            <a:ext cx="3821683" cy="770438"/>
          </a:xfrm>
          <a:prstGeom prst="roundRect">
            <a:avLst/>
          </a:prstGeom>
          <a:solidFill>
            <a:schemeClr val="bg1"/>
          </a:solidFill>
          <a:ln w="22225">
            <a:solidFill>
              <a:srgbClr val="C7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Оркестратор роботов</a:t>
            </a:r>
            <a:b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(Robin </a:t>
            </a:r>
            <a:r>
              <a:rPr lang="en-US" sz="1600" dirty="0">
                <a:solidFill>
                  <a:schemeClr val="tx1">
                    <a:lumMod val="75000"/>
                    <a:lumOff val="25000"/>
                  </a:schemeClr>
                </a:solidFill>
                <a:latin typeface="Calibri" panose="020F0502020204030204"/>
              </a:rPr>
              <a:t>Orchestrator</a:t>
            </a:r>
            <a:r>
              <a:rPr kumimoji="0" lang="en-US"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a:t>
            </a:r>
            <a:endParaRPr kumimoji="0" lang="ru-RU" sz="16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C634186-97F8-6DF0-A1E0-970559FF27C3}"/>
              </a:ext>
            </a:extLst>
          </p:cNvPr>
          <p:cNvSpPr txBox="1"/>
          <p:nvPr/>
        </p:nvSpPr>
        <p:spPr>
          <a:xfrm>
            <a:off x="726091" y="1588279"/>
            <a:ext cx="7310881" cy="338554"/>
          </a:xfrm>
          <a:prstGeom prst="rect">
            <a:avLst/>
          </a:prstGeom>
          <a:noFill/>
        </p:spPr>
        <p:txBody>
          <a:bodyPr wrap="square">
            <a:spAutoFit/>
          </a:bodyPr>
          <a:lstStyle/>
          <a:p>
            <a:pPr algn="ctr"/>
            <a:r>
              <a:rPr lang="ru-RU" sz="1600" b="1" dirty="0">
                <a:solidFill>
                  <a:schemeClr val="tx1">
                    <a:lumMod val="75000"/>
                    <a:lumOff val="25000"/>
                  </a:schemeClr>
                </a:solidFill>
              </a:rPr>
              <a:t>ФАБРИКА ЦИФРОВЫХ СОТРУДНИКОВ</a:t>
            </a:r>
          </a:p>
        </p:txBody>
      </p:sp>
      <p:sp>
        <p:nvSpPr>
          <p:cNvPr id="23" name="TextBox 22">
            <a:extLst>
              <a:ext uri="{FF2B5EF4-FFF2-40B4-BE49-F238E27FC236}">
                <a16:creationId xmlns:a16="http://schemas.microsoft.com/office/drawing/2014/main" id="{C6C86CF2-CE61-FADA-2DD4-5DE624DA9928}"/>
              </a:ext>
            </a:extLst>
          </p:cNvPr>
          <p:cNvSpPr txBox="1"/>
          <p:nvPr/>
        </p:nvSpPr>
        <p:spPr>
          <a:xfrm>
            <a:off x="8416912" y="1588279"/>
            <a:ext cx="349692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a:solidFill>
                  <a:schemeClr val="tx1">
                    <a:lumMod val="75000"/>
                    <a:lumOff val="25000"/>
                  </a:schemeClr>
                </a:solidFill>
                <a:latin typeface="Calibri" panose="020F0502020204030204"/>
              </a:rPr>
              <a:t>МАРКЕТПЛЕЙС ЦИФРОВЫХ СОТРУДНИКОВ</a:t>
            </a:r>
            <a:endParaRPr kumimoji="0" lang="ru-RU" sz="160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pic>
        <p:nvPicPr>
          <p:cNvPr id="27" name="Picture 8">
            <a:extLst>
              <a:ext uri="{FF2B5EF4-FFF2-40B4-BE49-F238E27FC236}">
                <a16:creationId xmlns:a16="http://schemas.microsoft.com/office/drawing/2014/main" id="{C220B959-F0B6-4481-4B54-3AD62E3B7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512" y="5102159"/>
            <a:ext cx="545733" cy="545733"/>
          </a:xfrm>
          <a:prstGeom prst="rect">
            <a:avLst/>
          </a:prstGeom>
          <a:noFill/>
          <a:extLst>
            <a:ext uri="{909E8E84-426E-40DD-AFC4-6F175D3DCCD1}">
              <a14:hiddenFill xmlns:a14="http://schemas.microsoft.com/office/drawing/2010/main">
                <a:solidFill>
                  <a:srgbClr val="FFFFFF"/>
                </a:solidFill>
              </a14:hiddenFill>
            </a:ext>
          </a:extLst>
        </p:spPr>
      </p:pic>
      <p:pic>
        <p:nvPicPr>
          <p:cNvPr id="28" name="Рисунок 27">
            <a:extLst>
              <a:ext uri="{FF2B5EF4-FFF2-40B4-BE49-F238E27FC236}">
                <a16:creationId xmlns:a16="http://schemas.microsoft.com/office/drawing/2014/main" id="{E5190971-72A0-B829-CDA2-D691618EB18B}"/>
              </a:ext>
            </a:extLst>
          </p:cNvPr>
          <p:cNvPicPr>
            <a:picLocks noChangeAspect="1"/>
          </p:cNvPicPr>
          <p:nvPr/>
        </p:nvPicPr>
        <p:blipFill>
          <a:blip r:embed="rId4"/>
          <a:stretch>
            <a:fillRect/>
          </a:stretch>
        </p:blipFill>
        <p:spPr>
          <a:xfrm>
            <a:off x="4862810" y="4228705"/>
            <a:ext cx="318873" cy="384283"/>
          </a:xfrm>
          <a:prstGeom prst="rect">
            <a:avLst/>
          </a:prstGeom>
        </p:spPr>
      </p:pic>
      <p:pic>
        <p:nvPicPr>
          <p:cNvPr id="29" name="Picture 6">
            <a:extLst>
              <a:ext uri="{FF2B5EF4-FFF2-40B4-BE49-F238E27FC236}">
                <a16:creationId xmlns:a16="http://schemas.microsoft.com/office/drawing/2014/main" id="{C2EFE67B-39E8-589B-41F0-DD0E8188EA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7420" y="3245255"/>
            <a:ext cx="442825" cy="442825"/>
          </a:xfrm>
          <a:prstGeom prst="rect">
            <a:avLst/>
          </a:prstGeom>
          <a:solidFill>
            <a:schemeClr val="bg1"/>
          </a:solidFill>
        </p:spPr>
      </p:pic>
      <p:pic>
        <p:nvPicPr>
          <p:cNvPr id="30" name="Рисунок 29">
            <a:extLst>
              <a:ext uri="{FF2B5EF4-FFF2-40B4-BE49-F238E27FC236}">
                <a16:creationId xmlns:a16="http://schemas.microsoft.com/office/drawing/2014/main" id="{F2E2B0D1-6C73-ED06-FAEE-76171748E1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464" y="3246089"/>
            <a:ext cx="445017" cy="441157"/>
          </a:xfrm>
          <a:prstGeom prst="rect">
            <a:avLst/>
          </a:prstGeom>
        </p:spPr>
      </p:pic>
      <p:pic>
        <p:nvPicPr>
          <p:cNvPr id="31" name="Рисунок 30">
            <a:extLst>
              <a:ext uri="{FF2B5EF4-FFF2-40B4-BE49-F238E27FC236}">
                <a16:creationId xmlns:a16="http://schemas.microsoft.com/office/drawing/2014/main" id="{B4382829-790B-6CF5-F66C-AD571D5BE4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613" y="5162626"/>
            <a:ext cx="442868" cy="424798"/>
          </a:xfrm>
          <a:prstGeom prst="rect">
            <a:avLst/>
          </a:prstGeom>
        </p:spPr>
      </p:pic>
      <p:pic>
        <p:nvPicPr>
          <p:cNvPr id="32" name="Рисунок 31" descr="Изображение выглядит как векторная графика&#10;&#10;Описание создано с высокой степенью достоверности">
            <a:extLst>
              <a:ext uri="{FF2B5EF4-FFF2-40B4-BE49-F238E27FC236}">
                <a16:creationId xmlns:a16="http://schemas.microsoft.com/office/drawing/2014/main" id="{C67174C1-9EFF-0427-F00B-E4B1F56DD0F1}"/>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812187" y="4202746"/>
            <a:ext cx="445017" cy="436200"/>
          </a:xfrm>
          <a:prstGeom prst="rect">
            <a:avLst/>
          </a:prstGeom>
        </p:spPr>
      </p:pic>
      <p:pic>
        <p:nvPicPr>
          <p:cNvPr id="33" name="Picture 58" descr="A picture containing scissors&#10;&#10;Description automatically generated">
            <a:extLst>
              <a:ext uri="{FF2B5EF4-FFF2-40B4-BE49-F238E27FC236}">
                <a16:creationId xmlns:a16="http://schemas.microsoft.com/office/drawing/2014/main" id="{D8223A5B-4CEF-9EEA-6813-0D6EC49931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01339" y="2504276"/>
            <a:ext cx="728068" cy="728068"/>
          </a:xfrm>
          <a:prstGeom prst="rect">
            <a:avLst/>
          </a:prstGeom>
        </p:spPr>
      </p:pic>
      <p:grpSp>
        <p:nvGrpSpPr>
          <p:cNvPr id="34" name="Group 34">
            <a:extLst>
              <a:ext uri="{FF2B5EF4-FFF2-40B4-BE49-F238E27FC236}">
                <a16:creationId xmlns:a16="http://schemas.microsoft.com/office/drawing/2014/main" id="{00C71F53-5F56-5B7F-978B-ED4E894BF8E9}"/>
              </a:ext>
            </a:extLst>
          </p:cNvPr>
          <p:cNvGrpSpPr/>
          <p:nvPr/>
        </p:nvGrpSpPr>
        <p:grpSpPr>
          <a:xfrm>
            <a:off x="804464" y="2254465"/>
            <a:ext cx="517533" cy="487012"/>
            <a:chOff x="3459664" y="1964080"/>
            <a:chExt cx="767644" cy="766800"/>
          </a:xfrm>
        </p:grpSpPr>
        <p:sp>
          <p:nvSpPr>
            <p:cNvPr id="35" name="Oval 25">
              <a:extLst>
                <a:ext uri="{FF2B5EF4-FFF2-40B4-BE49-F238E27FC236}">
                  <a16:creationId xmlns:a16="http://schemas.microsoft.com/office/drawing/2014/main" id="{91099293-8CD7-79BA-80D8-5CE77AA9995F}"/>
                </a:ext>
              </a:extLst>
            </p:cNvPr>
            <p:cNvSpPr>
              <a:spLocks noChangeAspect="1"/>
            </p:cNvSpPr>
            <p:nvPr/>
          </p:nvSpPr>
          <p:spPr>
            <a:xfrm>
              <a:off x="3459664" y="1964080"/>
              <a:ext cx="767644" cy="766800"/>
            </a:xfrm>
            <a:prstGeom prst="ellipse">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RU"/>
            </a:p>
          </p:txBody>
        </p:sp>
        <p:pic>
          <p:nvPicPr>
            <p:cNvPr id="36" name="Graphic 3">
              <a:extLst>
                <a:ext uri="{FF2B5EF4-FFF2-40B4-BE49-F238E27FC236}">
                  <a16:creationId xmlns:a16="http://schemas.microsoft.com/office/drawing/2014/main" id="{DC04706A-C118-2F7D-4FC1-C2861ACD2AA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08037" y="2083500"/>
              <a:ext cx="470898" cy="523220"/>
            </a:xfrm>
            <a:prstGeom prst="rect">
              <a:avLst/>
            </a:prstGeom>
          </p:spPr>
        </p:pic>
      </p:grpSp>
      <p:grpSp>
        <p:nvGrpSpPr>
          <p:cNvPr id="37" name="Group 37">
            <a:extLst>
              <a:ext uri="{FF2B5EF4-FFF2-40B4-BE49-F238E27FC236}">
                <a16:creationId xmlns:a16="http://schemas.microsoft.com/office/drawing/2014/main" id="{6DD48AFD-9969-6A44-A0FD-9BED400B647A}"/>
              </a:ext>
            </a:extLst>
          </p:cNvPr>
          <p:cNvGrpSpPr/>
          <p:nvPr/>
        </p:nvGrpSpPr>
        <p:grpSpPr>
          <a:xfrm>
            <a:off x="1175152" y="2254465"/>
            <a:ext cx="517533" cy="487012"/>
            <a:chOff x="3459664" y="4456221"/>
            <a:chExt cx="767644" cy="766800"/>
          </a:xfrm>
        </p:grpSpPr>
        <p:sp>
          <p:nvSpPr>
            <p:cNvPr id="38" name="Oval 28">
              <a:extLst>
                <a:ext uri="{FF2B5EF4-FFF2-40B4-BE49-F238E27FC236}">
                  <a16:creationId xmlns:a16="http://schemas.microsoft.com/office/drawing/2014/main" id="{4E586623-1287-7D6A-B2CC-02630A3B55B3}"/>
                </a:ext>
              </a:extLst>
            </p:cNvPr>
            <p:cNvSpPr>
              <a:spLocks noChangeAspect="1"/>
            </p:cNvSpPr>
            <p:nvPr/>
          </p:nvSpPr>
          <p:spPr>
            <a:xfrm>
              <a:off x="3459664" y="4456221"/>
              <a:ext cx="767644" cy="766800"/>
            </a:xfrm>
            <a:prstGeom prst="ellipse">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RU"/>
            </a:p>
          </p:txBody>
        </p:sp>
        <p:pic>
          <p:nvPicPr>
            <p:cNvPr id="39" name="Graphic 6">
              <a:extLst>
                <a:ext uri="{FF2B5EF4-FFF2-40B4-BE49-F238E27FC236}">
                  <a16:creationId xmlns:a16="http://schemas.microsoft.com/office/drawing/2014/main" id="{4C1CD399-B7E2-CE90-4F3B-4DC2F6CC9CD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642982" y="4578011"/>
              <a:ext cx="392415" cy="523220"/>
            </a:xfrm>
            <a:prstGeom prst="rect">
              <a:avLst/>
            </a:prstGeom>
          </p:spPr>
        </p:pic>
      </p:grpSp>
      <p:sp>
        <p:nvSpPr>
          <p:cNvPr id="40" name="TextBox 39">
            <a:extLst>
              <a:ext uri="{FF2B5EF4-FFF2-40B4-BE49-F238E27FC236}">
                <a16:creationId xmlns:a16="http://schemas.microsoft.com/office/drawing/2014/main" id="{FE0F0CB7-69C0-42C3-8680-9178BD9BF69A}"/>
              </a:ext>
            </a:extLst>
          </p:cNvPr>
          <p:cNvSpPr txBox="1"/>
          <p:nvPr/>
        </p:nvSpPr>
        <p:spPr>
          <a:xfrm>
            <a:off x="834763" y="898811"/>
            <a:ext cx="1069717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defRPr/>
            </a:pPr>
            <a:r>
              <a:rPr lang="ru-RU" sz="2000" b="1" dirty="0">
                <a:solidFill>
                  <a:srgbClr val="CE3647"/>
                </a:solidFill>
              </a:rPr>
              <a:t>КОРПОРАТИВНЫЙ ЦЕНТР РОБОТИЗАЦИИ </a:t>
            </a:r>
            <a:endParaRPr kumimoji="0" lang="en-US" altLang="ru-RU" sz="2000" b="1" i="0" u="none" strike="noStrike" kern="1200" cap="none" spc="300" normalizeH="0" baseline="0" noProof="0" dirty="0">
              <a:ln>
                <a:noFill/>
              </a:ln>
              <a:solidFill>
                <a:srgbClr val="CE3647"/>
              </a:solidFill>
              <a:effectLst/>
              <a:uLnTx/>
              <a:uFillTx/>
              <a:ea typeface="+mn-lt"/>
              <a:cs typeface="Calibri" panose="020F0502020204030204"/>
            </a:endParaRPr>
          </a:p>
        </p:txBody>
      </p:sp>
      <p:sp>
        <p:nvSpPr>
          <p:cNvPr id="4" name="TextBox 3">
            <a:extLst>
              <a:ext uri="{FF2B5EF4-FFF2-40B4-BE49-F238E27FC236}">
                <a16:creationId xmlns:a16="http://schemas.microsoft.com/office/drawing/2014/main" id="{DC83C2AE-C652-41E0-B017-B763C1A45EDD}"/>
              </a:ext>
            </a:extLst>
          </p:cNvPr>
          <p:cNvSpPr txBox="1"/>
          <p:nvPr/>
        </p:nvSpPr>
        <p:spPr>
          <a:xfrm>
            <a:off x="726091" y="6015007"/>
            <a:ext cx="4947407" cy="646331"/>
          </a:xfrm>
          <a:prstGeom prst="rect">
            <a:avLst/>
          </a:prstGeom>
          <a:noFill/>
        </p:spPr>
        <p:txBody>
          <a:bodyPr wrap="square" rtlCol="0">
            <a:spAutoFit/>
          </a:bodyPr>
          <a:lstStyle/>
          <a:p>
            <a:r>
              <a:rPr lang="en-US" dirty="0">
                <a:solidFill>
                  <a:srgbClr val="FF0000"/>
                </a:solidFill>
              </a:rPr>
              <a:t>*</a:t>
            </a:r>
            <a:r>
              <a:rPr lang="en-US" dirty="0"/>
              <a:t>    </a:t>
            </a:r>
            <a:r>
              <a:rPr lang="ru-RU" dirty="0"/>
              <a:t>- </a:t>
            </a:r>
            <a:r>
              <a:rPr lang="ru-RU" dirty="0" err="1"/>
              <a:t>Robotic</a:t>
            </a:r>
            <a:r>
              <a:rPr lang="ru-RU" dirty="0"/>
              <a:t> </a:t>
            </a:r>
            <a:r>
              <a:rPr lang="ru-RU" dirty="0" err="1"/>
              <a:t>Process</a:t>
            </a:r>
            <a:r>
              <a:rPr lang="ru-RU" dirty="0"/>
              <a:t> </a:t>
            </a:r>
            <a:r>
              <a:rPr lang="ru-RU" dirty="0" err="1"/>
              <a:t>Automation</a:t>
            </a:r>
            <a:r>
              <a:rPr lang="ru-RU" dirty="0"/>
              <a:t> </a:t>
            </a:r>
            <a:r>
              <a:rPr lang="ru-RU" dirty="0" err="1"/>
              <a:t>Intelligence</a:t>
            </a:r>
            <a:endParaRPr lang="en-US" dirty="0"/>
          </a:p>
          <a:p>
            <a:r>
              <a:rPr lang="en-US" dirty="0">
                <a:solidFill>
                  <a:srgbClr val="FF0000"/>
                </a:solidFill>
              </a:rPr>
              <a:t>**</a:t>
            </a:r>
            <a:r>
              <a:rPr lang="ru-RU" dirty="0"/>
              <a:t> </a:t>
            </a:r>
            <a:r>
              <a:rPr lang="en-US" dirty="0"/>
              <a:t> - </a:t>
            </a:r>
            <a:r>
              <a:rPr lang="ru-RU" dirty="0">
                <a:solidFill>
                  <a:schemeClr val="tx1">
                    <a:lumMod val="75000"/>
                    <a:lumOff val="25000"/>
                  </a:schemeClr>
                </a:solidFill>
              </a:rPr>
              <a:t>ПО «Цифровой сотрудник» </a:t>
            </a:r>
            <a:endParaRPr lang="ru-RU" dirty="0"/>
          </a:p>
        </p:txBody>
      </p:sp>
    </p:spTree>
    <p:extLst>
      <p:ext uri="{BB962C8B-B14F-4D97-AF65-F5344CB8AC3E}">
        <p14:creationId xmlns:p14="http://schemas.microsoft.com/office/powerpoint/2010/main" val="136779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91">
            <a:extLst>
              <a:ext uri="{FF2B5EF4-FFF2-40B4-BE49-F238E27FC236}">
                <a16:creationId xmlns:a16="http://schemas.microsoft.com/office/drawing/2014/main" id="{7C538C4F-8309-157C-40F8-FF70347D3722}"/>
              </a:ext>
            </a:extLst>
          </p:cNvPr>
          <p:cNvSpPr/>
          <p:nvPr/>
        </p:nvSpPr>
        <p:spPr>
          <a:xfrm>
            <a:off x="360000" y="316800"/>
            <a:ext cx="75809" cy="360000"/>
          </a:xfrm>
          <a:prstGeom prst="rect">
            <a:avLst/>
          </a:prstGeom>
          <a:solidFill>
            <a:srgbClr val="C7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id="{E28ECD56-250D-0BD0-CDAF-EED476600246}"/>
              </a:ext>
            </a:extLst>
          </p:cNvPr>
          <p:cNvSpPr txBox="1"/>
          <p:nvPr/>
        </p:nvSpPr>
        <p:spPr>
          <a:xfrm>
            <a:off x="491386" y="234000"/>
            <a:ext cx="115863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800" b="1" spc="300" dirty="0">
                <a:solidFill>
                  <a:schemeClr val="tx1">
                    <a:lumMod val="75000"/>
                    <a:lumOff val="25000"/>
                  </a:schemeClr>
                </a:solidFill>
                <a:ea typeface="+mn-lt"/>
                <a:cs typeface="+mn-lt"/>
              </a:rPr>
              <a:t>Архитектура ПО «Цифровой сотрудник» (</a:t>
            </a:r>
            <a:r>
              <a:rPr lang="en-GB" sz="2800" b="1" spc="300" dirty="0">
                <a:solidFill>
                  <a:schemeClr val="tx1">
                    <a:lumMod val="75000"/>
                    <a:lumOff val="25000"/>
                  </a:schemeClr>
                </a:solidFill>
                <a:ea typeface="+mn-lt"/>
                <a:cs typeface="+mn-lt"/>
              </a:rPr>
              <a:t>Robin Process)</a:t>
            </a:r>
          </a:p>
        </p:txBody>
      </p:sp>
      <p:cxnSp>
        <p:nvCxnSpPr>
          <p:cNvPr id="6" name="Straight Connector 5">
            <a:extLst>
              <a:ext uri="{FF2B5EF4-FFF2-40B4-BE49-F238E27FC236}">
                <a16:creationId xmlns:a16="http://schemas.microsoft.com/office/drawing/2014/main" id="{FD98D805-131F-D482-1AC4-DF3E888EBB90}"/>
              </a:ext>
            </a:extLst>
          </p:cNvPr>
          <p:cNvCxnSpPr/>
          <p:nvPr/>
        </p:nvCxnSpPr>
        <p:spPr>
          <a:xfrm>
            <a:off x="5034998" y="1208356"/>
            <a:ext cx="0" cy="5156200"/>
          </a:xfrm>
          <a:prstGeom prst="line">
            <a:avLst/>
          </a:prstGeom>
          <a:ln w="12700">
            <a:solidFill>
              <a:srgbClr val="CE3647"/>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33394A-E508-67F1-FA52-14CF4C5AA582}"/>
              </a:ext>
            </a:extLst>
          </p:cNvPr>
          <p:cNvCxnSpPr/>
          <p:nvPr/>
        </p:nvCxnSpPr>
        <p:spPr>
          <a:xfrm>
            <a:off x="7670157" y="1236624"/>
            <a:ext cx="0" cy="5156200"/>
          </a:xfrm>
          <a:prstGeom prst="line">
            <a:avLst/>
          </a:prstGeom>
          <a:ln w="12700">
            <a:solidFill>
              <a:srgbClr val="CE3647"/>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D3F1BF4-DE1B-2862-FF43-44A3EED7FD24}"/>
              </a:ext>
            </a:extLst>
          </p:cNvPr>
          <p:cNvCxnSpPr/>
          <p:nvPr/>
        </p:nvCxnSpPr>
        <p:spPr>
          <a:xfrm>
            <a:off x="11979797" y="1075278"/>
            <a:ext cx="0" cy="5156200"/>
          </a:xfrm>
          <a:prstGeom prst="line">
            <a:avLst/>
          </a:prstGeom>
          <a:ln w="12700">
            <a:solidFill>
              <a:srgbClr val="CE3647"/>
            </a:solidFill>
            <a:prstDash val="lgDash"/>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2CC8E07B-B4ED-D746-5EA4-54A9021C254E}"/>
              </a:ext>
            </a:extLst>
          </p:cNvPr>
          <p:cNvGrpSpPr/>
          <p:nvPr/>
        </p:nvGrpSpPr>
        <p:grpSpPr>
          <a:xfrm>
            <a:off x="271138" y="3418738"/>
            <a:ext cx="1160061" cy="969658"/>
            <a:chOff x="248214" y="3120188"/>
            <a:chExt cx="1160061" cy="969658"/>
          </a:xfrm>
        </p:grpSpPr>
        <p:sp>
          <p:nvSpPr>
            <p:cNvPr id="10" name="TextBox 9">
              <a:extLst>
                <a:ext uri="{FF2B5EF4-FFF2-40B4-BE49-F238E27FC236}">
                  <a16:creationId xmlns:a16="http://schemas.microsoft.com/office/drawing/2014/main" id="{9C2A4116-3866-3FA3-B66B-77D5CA6B2F25}"/>
                </a:ext>
              </a:extLst>
            </p:cNvPr>
            <p:cNvSpPr txBox="1"/>
            <p:nvPr/>
          </p:nvSpPr>
          <p:spPr>
            <a:xfrm>
              <a:off x="248214" y="3628181"/>
              <a:ext cx="1160061" cy="461665"/>
            </a:xfrm>
            <a:prstGeom prst="rect">
              <a:avLst/>
            </a:prstGeom>
            <a:noFill/>
          </p:spPr>
          <p:txBody>
            <a:bodyPr wrap="none" rtlCol="0">
              <a:spAutoFit/>
            </a:bodyPr>
            <a:lstStyle/>
            <a:p>
              <a:pPr algn="ctr"/>
              <a:r>
                <a:rPr lang="ru-RU" sz="1200" dirty="0"/>
                <a:t>Группы/роли </a:t>
              </a:r>
            </a:p>
            <a:p>
              <a:pPr algn="ctr"/>
              <a:r>
                <a:rPr lang="ru-RU" sz="1200" dirty="0"/>
                <a:t>пользователей</a:t>
              </a:r>
              <a:endParaRPr lang="en-RU" sz="1200" dirty="0"/>
            </a:p>
          </p:txBody>
        </p:sp>
        <p:grpSp>
          <p:nvGrpSpPr>
            <p:cNvPr id="27" name="Group 26">
              <a:extLst>
                <a:ext uri="{FF2B5EF4-FFF2-40B4-BE49-F238E27FC236}">
                  <a16:creationId xmlns:a16="http://schemas.microsoft.com/office/drawing/2014/main" id="{B178ED3E-3915-7207-DBCB-75B8083AE7BA}"/>
                </a:ext>
              </a:extLst>
            </p:cNvPr>
            <p:cNvGrpSpPr/>
            <p:nvPr/>
          </p:nvGrpSpPr>
          <p:grpSpPr>
            <a:xfrm>
              <a:off x="576216" y="3120188"/>
              <a:ext cx="500515" cy="438606"/>
              <a:chOff x="868046" y="2213760"/>
              <a:chExt cx="454092" cy="457200"/>
            </a:xfrm>
          </p:grpSpPr>
          <p:sp>
            <p:nvSpPr>
              <p:cNvPr id="11" name="Triangle 10">
                <a:extLst>
                  <a:ext uri="{FF2B5EF4-FFF2-40B4-BE49-F238E27FC236}">
                    <a16:creationId xmlns:a16="http://schemas.microsoft.com/office/drawing/2014/main" id="{EE40FDD0-853B-B00B-905F-BBB754467398}"/>
                  </a:ext>
                </a:extLst>
              </p:cNvPr>
              <p:cNvSpPr/>
              <p:nvPr/>
            </p:nvSpPr>
            <p:spPr>
              <a:xfrm>
                <a:off x="868046" y="2213760"/>
                <a:ext cx="454092" cy="457200"/>
              </a:xfrm>
              <a:prstGeom prst="triangle">
                <a:avLst/>
              </a:prstGeom>
              <a:no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U"/>
              </a:p>
            </p:txBody>
          </p:sp>
          <p:grpSp>
            <p:nvGrpSpPr>
              <p:cNvPr id="26" name="Group 25">
                <a:extLst>
                  <a:ext uri="{FF2B5EF4-FFF2-40B4-BE49-F238E27FC236}">
                    <a16:creationId xmlns:a16="http://schemas.microsoft.com/office/drawing/2014/main" id="{DF35A1CB-2525-F3C8-DD68-E52A12E441D0}"/>
                  </a:ext>
                </a:extLst>
              </p:cNvPr>
              <p:cNvGrpSpPr/>
              <p:nvPr/>
            </p:nvGrpSpPr>
            <p:grpSpPr>
              <a:xfrm>
                <a:off x="987706" y="2370357"/>
                <a:ext cx="214772" cy="236368"/>
                <a:chOff x="1322138" y="1806677"/>
                <a:chExt cx="214772" cy="236368"/>
              </a:xfrm>
            </p:grpSpPr>
            <p:sp>
              <p:nvSpPr>
                <p:cNvPr id="12" name="Oval 11">
                  <a:extLst>
                    <a:ext uri="{FF2B5EF4-FFF2-40B4-BE49-F238E27FC236}">
                      <a16:creationId xmlns:a16="http://schemas.microsoft.com/office/drawing/2014/main" id="{61A6675C-A3F1-C977-E021-16990F43637F}"/>
                    </a:ext>
                  </a:extLst>
                </p:cNvPr>
                <p:cNvSpPr/>
                <p:nvPr/>
              </p:nvSpPr>
              <p:spPr>
                <a:xfrm>
                  <a:off x="1408471" y="1806677"/>
                  <a:ext cx="45719" cy="45719"/>
                </a:xfrm>
                <a:prstGeom prst="ellipse">
                  <a:avLst/>
                </a:prstGeom>
                <a:solidFill>
                  <a:srgbClr val="CE3647"/>
                </a:solid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3" name="Oval 12">
                  <a:extLst>
                    <a:ext uri="{FF2B5EF4-FFF2-40B4-BE49-F238E27FC236}">
                      <a16:creationId xmlns:a16="http://schemas.microsoft.com/office/drawing/2014/main" id="{8FCFB5A7-67E5-E347-5B5E-8F609797AE27}"/>
                    </a:ext>
                  </a:extLst>
                </p:cNvPr>
                <p:cNvSpPr/>
                <p:nvPr/>
              </p:nvSpPr>
              <p:spPr>
                <a:xfrm>
                  <a:off x="1408471" y="1915896"/>
                  <a:ext cx="45719" cy="45719"/>
                </a:xfrm>
                <a:prstGeom prst="ellipse">
                  <a:avLst/>
                </a:prstGeom>
                <a:solidFill>
                  <a:srgbClr val="CE3647"/>
                </a:solid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4" name="Oval 13">
                  <a:extLst>
                    <a:ext uri="{FF2B5EF4-FFF2-40B4-BE49-F238E27FC236}">
                      <a16:creationId xmlns:a16="http://schemas.microsoft.com/office/drawing/2014/main" id="{65BED744-7123-7F6E-3D3C-142662FF4E34}"/>
                    </a:ext>
                  </a:extLst>
                </p:cNvPr>
                <p:cNvSpPr/>
                <p:nvPr/>
              </p:nvSpPr>
              <p:spPr>
                <a:xfrm>
                  <a:off x="1491191" y="1996590"/>
                  <a:ext cx="45719" cy="45719"/>
                </a:xfrm>
                <a:prstGeom prst="ellipse">
                  <a:avLst/>
                </a:prstGeom>
                <a:solidFill>
                  <a:srgbClr val="CE3647"/>
                </a:solid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5" name="Oval 14">
                  <a:extLst>
                    <a:ext uri="{FF2B5EF4-FFF2-40B4-BE49-F238E27FC236}">
                      <a16:creationId xmlns:a16="http://schemas.microsoft.com/office/drawing/2014/main" id="{80CB20EB-1A6C-C5A2-2484-1CD643E61F5B}"/>
                    </a:ext>
                  </a:extLst>
                </p:cNvPr>
                <p:cNvSpPr/>
                <p:nvPr/>
              </p:nvSpPr>
              <p:spPr>
                <a:xfrm>
                  <a:off x="1322138" y="1997326"/>
                  <a:ext cx="45719" cy="45719"/>
                </a:xfrm>
                <a:prstGeom prst="ellipse">
                  <a:avLst/>
                </a:prstGeom>
                <a:solidFill>
                  <a:srgbClr val="CE3647"/>
                </a:solid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U"/>
                </a:p>
              </p:txBody>
            </p:sp>
            <p:cxnSp>
              <p:nvCxnSpPr>
                <p:cNvPr id="17" name="Straight Connector 16">
                  <a:extLst>
                    <a:ext uri="{FF2B5EF4-FFF2-40B4-BE49-F238E27FC236}">
                      <a16:creationId xmlns:a16="http://schemas.microsoft.com/office/drawing/2014/main" id="{317FD793-8E36-0EDC-F637-AC3B092C9BC2}"/>
                    </a:ext>
                  </a:extLst>
                </p:cNvPr>
                <p:cNvCxnSpPr>
                  <a:cxnSpLocks/>
                  <a:stCxn id="12" idx="4"/>
                  <a:endCxn id="13" idx="0"/>
                </p:cNvCxnSpPr>
                <p:nvPr/>
              </p:nvCxnSpPr>
              <p:spPr>
                <a:xfrm>
                  <a:off x="1431331" y="1852396"/>
                  <a:ext cx="0" cy="63500"/>
                </a:xfrm>
                <a:prstGeom prst="line">
                  <a:avLst/>
                </a:prstGeom>
                <a:ln w="12700">
                  <a:solidFill>
                    <a:srgbClr val="CE364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4F1E71-B226-DF56-5463-2E46E94209CD}"/>
                    </a:ext>
                  </a:extLst>
                </p:cNvPr>
                <p:cNvCxnSpPr>
                  <a:cxnSpLocks/>
                  <a:stCxn id="13" idx="5"/>
                  <a:endCxn id="14" idx="1"/>
                </p:cNvCxnSpPr>
                <p:nvPr/>
              </p:nvCxnSpPr>
              <p:spPr>
                <a:xfrm>
                  <a:off x="1447495" y="1954920"/>
                  <a:ext cx="50391" cy="48365"/>
                </a:xfrm>
                <a:prstGeom prst="line">
                  <a:avLst/>
                </a:prstGeom>
                <a:ln w="12700">
                  <a:solidFill>
                    <a:srgbClr val="CE364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64589C3-98EE-1CBE-188A-1FA99FD59C06}"/>
                    </a:ext>
                  </a:extLst>
                </p:cNvPr>
                <p:cNvCxnSpPr>
                  <a:cxnSpLocks/>
                  <a:stCxn id="13" idx="3"/>
                  <a:endCxn id="15" idx="7"/>
                </p:cNvCxnSpPr>
                <p:nvPr/>
              </p:nvCxnSpPr>
              <p:spPr>
                <a:xfrm flipH="1">
                  <a:off x="1361162" y="1954920"/>
                  <a:ext cx="54004" cy="49101"/>
                </a:xfrm>
                <a:prstGeom prst="line">
                  <a:avLst/>
                </a:prstGeom>
                <a:ln w="12700">
                  <a:solidFill>
                    <a:srgbClr val="CE3647"/>
                  </a:solidFill>
                </a:ln>
              </p:spPr>
              <p:style>
                <a:lnRef idx="1">
                  <a:schemeClr val="accent1"/>
                </a:lnRef>
                <a:fillRef idx="0">
                  <a:schemeClr val="accent1"/>
                </a:fillRef>
                <a:effectRef idx="0">
                  <a:schemeClr val="accent1"/>
                </a:effectRef>
                <a:fontRef idx="minor">
                  <a:schemeClr val="tx1"/>
                </a:fontRef>
              </p:style>
            </p:cxnSp>
          </p:grpSp>
        </p:grpSp>
      </p:grpSp>
      <p:grpSp>
        <p:nvGrpSpPr>
          <p:cNvPr id="40" name="Group 39">
            <a:extLst>
              <a:ext uri="{FF2B5EF4-FFF2-40B4-BE49-F238E27FC236}">
                <a16:creationId xmlns:a16="http://schemas.microsoft.com/office/drawing/2014/main" id="{CBBDDF64-D153-A516-5EC4-1546F701A595}"/>
              </a:ext>
            </a:extLst>
          </p:cNvPr>
          <p:cNvGrpSpPr/>
          <p:nvPr/>
        </p:nvGrpSpPr>
        <p:grpSpPr>
          <a:xfrm>
            <a:off x="2078041" y="1450226"/>
            <a:ext cx="914400" cy="1071389"/>
            <a:chOff x="1877218" y="1603088"/>
            <a:chExt cx="914400" cy="1071389"/>
          </a:xfrm>
        </p:grpSpPr>
        <p:pic>
          <p:nvPicPr>
            <p:cNvPr id="30" name="Graphic 29" descr="Male profile">
              <a:extLst>
                <a:ext uri="{FF2B5EF4-FFF2-40B4-BE49-F238E27FC236}">
                  <a16:creationId xmlns:a16="http://schemas.microsoft.com/office/drawing/2014/main" id="{076ED05C-E611-DD70-0A09-483D79EB94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7218" y="1603088"/>
              <a:ext cx="914400" cy="914400"/>
            </a:xfrm>
            <a:prstGeom prst="rect">
              <a:avLst/>
            </a:prstGeom>
          </p:spPr>
        </p:pic>
        <p:sp>
          <p:nvSpPr>
            <p:cNvPr id="37" name="TextBox 36">
              <a:extLst>
                <a:ext uri="{FF2B5EF4-FFF2-40B4-BE49-F238E27FC236}">
                  <a16:creationId xmlns:a16="http://schemas.microsoft.com/office/drawing/2014/main" id="{900BA5AD-95CE-2D41-F5A0-43F1C8EDDE11}"/>
                </a:ext>
              </a:extLst>
            </p:cNvPr>
            <p:cNvSpPr txBox="1"/>
            <p:nvPr/>
          </p:nvSpPr>
          <p:spPr>
            <a:xfrm>
              <a:off x="1898370" y="2397478"/>
              <a:ext cx="872097" cy="276999"/>
            </a:xfrm>
            <a:prstGeom prst="rect">
              <a:avLst/>
            </a:prstGeom>
            <a:noFill/>
          </p:spPr>
          <p:txBody>
            <a:bodyPr wrap="none" rtlCol="0">
              <a:spAutoFit/>
            </a:bodyPr>
            <a:lstStyle/>
            <a:p>
              <a:pPr algn="ctr"/>
              <a:r>
                <a:rPr lang="ru-RU" sz="1200" dirty="0"/>
                <a:t>Сотрудник</a:t>
              </a:r>
              <a:endParaRPr lang="en-RU" sz="1200" dirty="0"/>
            </a:p>
          </p:txBody>
        </p:sp>
      </p:grpSp>
      <p:grpSp>
        <p:nvGrpSpPr>
          <p:cNvPr id="41" name="Group 40">
            <a:extLst>
              <a:ext uri="{FF2B5EF4-FFF2-40B4-BE49-F238E27FC236}">
                <a16:creationId xmlns:a16="http://schemas.microsoft.com/office/drawing/2014/main" id="{5D878666-E666-6C2F-4DF4-432B05FED66F}"/>
              </a:ext>
            </a:extLst>
          </p:cNvPr>
          <p:cNvGrpSpPr/>
          <p:nvPr/>
        </p:nvGrpSpPr>
        <p:grpSpPr>
          <a:xfrm>
            <a:off x="1673242" y="3135375"/>
            <a:ext cx="1723998" cy="1352915"/>
            <a:chOff x="1508626" y="3101594"/>
            <a:chExt cx="1723998" cy="1352915"/>
          </a:xfrm>
        </p:grpSpPr>
        <p:pic>
          <p:nvPicPr>
            <p:cNvPr id="34" name="Graphic 33" descr="Programmer">
              <a:extLst>
                <a:ext uri="{FF2B5EF4-FFF2-40B4-BE49-F238E27FC236}">
                  <a16:creationId xmlns:a16="http://schemas.microsoft.com/office/drawing/2014/main" id="{EA3ED9E9-937C-5953-08DC-A0C3850B72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13424" y="3101594"/>
              <a:ext cx="914400" cy="914400"/>
            </a:xfrm>
            <a:prstGeom prst="rect">
              <a:avLst/>
            </a:prstGeom>
          </p:spPr>
        </p:pic>
        <p:sp>
          <p:nvSpPr>
            <p:cNvPr id="38" name="TextBox 37">
              <a:extLst>
                <a:ext uri="{FF2B5EF4-FFF2-40B4-BE49-F238E27FC236}">
                  <a16:creationId xmlns:a16="http://schemas.microsoft.com/office/drawing/2014/main" id="{F48711F8-EAEE-8B6C-783A-E4E16678D0B7}"/>
                </a:ext>
              </a:extLst>
            </p:cNvPr>
            <p:cNvSpPr txBox="1"/>
            <p:nvPr/>
          </p:nvSpPr>
          <p:spPr>
            <a:xfrm>
              <a:off x="1508626" y="3992844"/>
              <a:ext cx="1723998" cy="461665"/>
            </a:xfrm>
            <a:prstGeom prst="rect">
              <a:avLst/>
            </a:prstGeom>
            <a:noFill/>
          </p:spPr>
          <p:txBody>
            <a:bodyPr wrap="none" rtlCol="0">
              <a:spAutoFit/>
            </a:bodyPr>
            <a:lstStyle/>
            <a:p>
              <a:pPr algn="ctr"/>
              <a:r>
                <a:rPr lang="ru-RU" sz="1200" dirty="0"/>
                <a:t>Аналитик/разработчик </a:t>
              </a:r>
            </a:p>
            <a:p>
              <a:pPr algn="ctr"/>
              <a:r>
                <a:rPr lang="ru-RU" sz="1200" dirty="0"/>
                <a:t>процесса</a:t>
              </a:r>
              <a:endParaRPr lang="en-RU" sz="1200" dirty="0"/>
            </a:p>
          </p:txBody>
        </p:sp>
      </p:grpSp>
      <p:grpSp>
        <p:nvGrpSpPr>
          <p:cNvPr id="42" name="Group 41">
            <a:extLst>
              <a:ext uri="{FF2B5EF4-FFF2-40B4-BE49-F238E27FC236}">
                <a16:creationId xmlns:a16="http://schemas.microsoft.com/office/drawing/2014/main" id="{F6F2109F-ABB8-8D0C-FCDC-6278EBB286B3}"/>
              </a:ext>
            </a:extLst>
          </p:cNvPr>
          <p:cNvGrpSpPr/>
          <p:nvPr/>
        </p:nvGrpSpPr>
        <p:grpSpPr>
          <a:xfrm>
            <a:off x="1929434" y="5102050"/>
            <a:ext cx="1211614" cy="1052899"/>
            <a:chOff x="1701514" y="5254912"/>
            <a:chExt cx="1211614" cy="1052899"/>
          </a:xfrm>
        </p:grpSpPr>
        <p:pic>
          <p:nvPicPr>
            <p:cNvPr id="36" name="Graphic 35" descr="Office worker">
              <a:extLst>
                <a:ext uri="{FF2B5EF4-FFF2-40B4-BE49-F238E27FC236}">
                  <a16:creationId xmlns:a16="http://schemas.microsoft.com/office/drawing/2014/main" id="{175754CC-8B19-C46B-7E32-C8B5694A39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50121" y="5254912"/>
              <a:ext cx="914400" cy="914400"/>
            </a:xfrm>
            <a:prstGeom prst="rect">
              <a:avLst/>
            </a:prstGeom>
          </p:spPr>
        </p:pic>
        <p:sp>
          <p:nvSpPr>
            <p:cNvPr id="39" name="TextBox 38">
              <a:extLst>
                <a:ext uri="{FF2B5EF4-FFF2-40B4-BE49-F238E27FC236}">
                  <a16:creationId xmlns:a16="http://schemas.microsoft.com/office/drawing/2014/main" id="{AB131D30-1C43-9BE0-F9C6-D73F87AAA8AA}"/>
                </a:ext>
              </a:extLst>
            </p:cNvPr>
            <p:cNvSpPr txBox="1"/>
            <p:nvPr/>
          </p:nvSpPr>
          <p:spPr>
            <a:xfrm>
              <a:off x="1701514" y="6030812"/>
              <a:ext cx="1211614" cy="276999"/>
            </a:xfrm>
            <a:prstGeom prst="rect">
              <a:avLst/>
            </a:prstGeom>
            <a:noFill/>
          </p:spPr>
          <p:txBody>
            <a:bodyPr wrap="none" rtlCol="0">
              <a:spAutoFit/>
            </a:bodyPr>
            <a:lstStyle/>
            <a:p>
              <a:pPr algn="ctr"/>
              <a:r>
                <a:rPr lang="ru-RU" sz="1200" dirty="0"/>
                <a:t>Администратор</a:t>
              </a:r>
              <a:endParaRPr lang="en-RU" sz="1200" dirty="0"/>
            </a:p>
          </p:txBody>
        </p:sp>
      </p:grpSp>
      <p:cxnSp>
        <p:nvCxnSpPr>
          <p:cNvPr id="44" name="Straight Arrow Connector 43">
            <a:extLst>
              <a:ext uri="{FF2B5EF4-FFF2-40B4-BE49-F238E27FC236}">
                <a16:creationId xmlns:a16="http://schemas.microsoft.com/office/drawing/2014/main" id="{C7E2DA65-8322-C239-3C90-DF50DA0DA1F4}"/>
              </a:ext>
            </a:extLst>
          </p:cNvPr>
          <p:cNvCxnSpPr>
            <a:cxnSpLocks/>
          </p:cNvCxnSpPr>
          <p:nvPr/>
        </p:nvCxnSpPr>
        <p:spPr>
          <a:xfrm flipV="1">
            <a:off x="1145282" y="2244616"/>
            <a:ext cx="932758" cy="1023801"/>
          </a:xfrm>
          <a:prstGeom prst="straightConnector1">
            <a:avLst/>
          </a:prstGeom>
          <a:ln w="12700">
            <a:solidFill>
              <a:srgbClr val="CE3647"/>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93CEA5B-F8F3-0BF3-F7A6-E694D4BF48DA}"/>
              </a:ext>
            </a:extLst>
          </p:cNvPr>
          <p:cNvCxnSpPr>
            <a:cxnSpLocks/>
          </p:cNvCxnSpPr>
          <p:nvPr/>
        </p:nvCxnSpPr>
        <p:spPr>
          <a:xfrm>
            <a:off x="1099655" y="4465941"/>
            <a:ext cx="789844" cy="1226412"/>
          </a:xfrm>
          <a:prstGeom prst="straightConnector1">
            <a:avLst/>
          </a:prstGeom>
          <a:ln w="12700">
            <a:solidFill>
              <a:srgbClr val="CE3647"/>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A580CFC-DF20-B49C-B510-2E58C9E706BE}"/>
              </a:ext>
            </a:extLst>
          </p:cNvPr>
          <p:cNvCxnSpPr>
            <a:cxnSpLocks/>
          </p:cNvCxnSpPr>
          <p:nvPr/>
        </p:nvCxnSpPr>
        <p:spPr>
          <a:xfrm flipV="1">
            <a:off x="1385454" y="3805805"/>
            <a:ext cx="614728" cy="7227"/>
          </a:xfrm>
          <a:prstGeom prst="straightConnector1">
            <a:avLst/>
          </a:prstGeom>
          <a:ln w="12700">
            <a:solidFill>
              <a:srgbClr val="CE3647"/>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787675C-A8B4-0CAD-0201-825739375CA0}"/>
              </a:ext>
            </a:extLst>
          </p:cNvPr>
          <p:cNvSpPr txBox="1"/>
          <p:nvPr/>
        </p:nvSpPr>
        <p:spPr>
          <a:xfrm>
            <a:off x="360000" y="906001"/>
            <a:ext cx="4674998" cy="338554"/>
          </a:xfrm>
          <a:prstGeom prst="rect">
            <a:avLst/>
          </a:prstGeom>
          <a:solidFill>
            <a:srgbClr val="CE3647"/>
          </a:solidFill>
          <a:ln>
            <a:solidFill>
              <a:schemeClr val="bg1"/>
            </a:solidFill>
          </a:ln>
        </p:spPr>
        <p:txBody>
          <a:bodyPr wrap="none" rtlCol="0">
            <a:spAutoFit/>
          </a:bodyPr>
          <a:lstStyle/>
          <a:p>
            <a:pPr algn="ctr"/>
            <a:r>
              <a:rPr lang="ru-RU" sz="1600" b="1" dirty="0">
                <a:solidFill>
                  <a:schemeClr val="bg1"/>
                </a:solidFill>
              </a:rPr>
              <a:t>Уровень пользователей (пользовательские блоки)</a:t>
            </a:r>
            <a:endParaRPr lang="en-RU" sz="1600" b="1" dirty="0">
              <a:solidFill>
                <a:schemeClr val="bg1"/>
              </a:solidFill>
            </a:endParaRPr>
          </a:p>
        </p:txBody>
      </p:sp>
      <p:sp>
        <p:nvSpPr>
          <p:cNvPr id="52" name="Rounded Rectangle 51">
            <a:extLst>
              <a:ext uri="{FF2B5EF4-FFF2-40B4-BE49-F238E27FC236}">
                <a16:creationId xmlns:a16="http://schemas.microsoft.com/office/drawing/2014/main" id="{49CC25AD-000C-83F3-3C5D-79B66FF695BA}"/>
              </a:ext>
            </a:extLst>
          </p:cNvPr>
          <p:cNvSpPr/>
          <p:nvPr/>
        </p:nvSpPr>
        <p:spPr>
          <a:xfrm>
            <a:off x="3465925" y="1628640"/>
            <a:ext cx="1401557" cy="545529"/>
          </a:xfrm>
          <a:prstGeom prst="roundRect">
            <a:avLst/>
          </a:prstGeom>
          <a:no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300" b="1" dirty="0">
                <a:solidFill>
                  <a:schemeClr val="tx1">
                    <a:lumMod val="75000"/>
                    <a:lumOff val="25000"/>
                  </a:schemeClr>
                </a:solidFill>
              </a:rPr>
              <a:t>АРМ сотрудника</a:t>
            </a:r>
            <a:endParaRPr lang="en-RU" sz="1300" b="1" dirty="0">
              <a:solidFill>
                <a:schemeClr val="tx1">
                  <a:lumMod val="75000"/>
                  <a:lumOff val="25000"/>
                </a:schemeClr>
              </a:solidFill>
            </a:endParaRPr>
          </a:p>
        </p:txBody>
      </p:sp>
      <p:sp>
        <p:nvSpPr>
          <p:cNvPr id="53" name="Rounded Rectangle 52">
            <a:extLst>
              <a:ext uri="{FF2B5EF4-FFF2-40B4-BE49-F238E27FC236}">
                <a16:creationId xmlns:a16="http://schemas.microsoft.com/office/drawing/2014/main" id="{890E134A-BFC7-1928-84BA-662EC585E75C}"/>
              </a:ext>
            </a:extLst>
          </p:cNvPr>
          <p:cNvSpPr/>
          <p:nvPr/>
        </p:nvSpPr>
        <p:spPr>
          <a:xfrm>
            <a:off x="3465925" y="3238236"/>
            <a:ext cx="1401557" cy="545529"/>
          </a:xfrm>
          <a:prstGeom prst="roundRect">
            <a:avLst/>
          </a:prstGeom>
          <a:no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300" b="1" dirty="0">
                <a:solidFill>
                  <a:schemeClr val="tx1">
                    <a:lumMod val="75000"/>
                    <a:lumOff val="25000"/>
                  </a:schemeClr>
                </a:solidFill>
              </a:rPr>
              <a:t>Конструктор процессов</a:t>
            </a:r>
            <a:endParaRPr lang="en-RU" sz="1300" b="1" dirty="0">
              <a:solidFill>
                <a:schemeClr val="tx1">
                  <a:lumMod val="75000"/>
                  <a:lumOff val="25000"/>
                </a:schemeClr>
              </a:solidFill>
            </a:endParaRPr>
          </a:p>
        </p:txBody>
      </p:sp>
      <p:sp>
        <p:nvSpPr>
          <p:cNvPr id="54" name="Rounded Rectangle 53">
            <a:extLst>
              <a:ext uri="{FF2B5EF4-FFF2-40B4-BE49-F238E27FC236}">
                <a16:creationId xmlns:a16="http://schemas.microsoft.com/office/drawing/2014/main" id="{41D72D76-C744-D6D6-8F57-A6A48CE1983D}"/>
              </a:ext>
            </a:extLst>
          </p:cNvPr>
          <p:cNvSpPr/>
          <p:nvPr/>
        </p:nvSpPr>
        <p:spPr>
          <a:xfrm>
            <a:off x="3465925" y="3946110"/>
            <a:ext cx="1401557" cy="545529"/>
          </a:xfrm>
          <a:prstGeom prst="roundRect">
            <a:avLst/>
          </a:prstGeom>
          <a:no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300" b="1" dirty="0">
                <a:solidFill>
                  <a:schemeClr val="tx1">
                    <a:lumMod val="75000"/>
                    <a:lumOff val="25000"/>
                  </a:schemeClr>
                </a:solidFill>
              </a:rPr>
              <a:t>Конструктор экранных форм</a:t>
            </a:r>
            <a:endParaRPr lang="en-RU" sz="1300" b="1" dirty="0">
              <a:solidFill>
                <a:schemeClr val="tx1">
                  <a:lumMod val="75000"/>
                  <a:lumOff val="25000"/>
                </a:schemeClr>
              </a:solidFill>
            </a:endParaRPr>
          </a:p>
        </p:txBody>
      </p:sp>
      <p:sp>
        <p:nvSpPr>
          <p:cNvPr id="55" name="Rounded Rectangle 54">
            <a:extLst>
              <a:ext uri="{FF2B5EF4-FFF2-40B4-BE49-F238E27FC236}">
                <a16:creationId xmlns:a16="http://schemas.microsoft.com/office/drawing/2014/main" id="{80951DDB-0F85-E381-39DB-854698C002DA}"/>
              </a:ext>
            </a:extLst>
          </p:cNvPr>
          <p:cNvSpPr/>
          <p:nvPr/>
        </p:nvSpPr>
        <p:spPr>
          <a:xfrm>
            <a:off x="3452604" y="5327002"/>
            <a:ext cx="1428198" cy="730701"/>
          </a:xfrm>
          <a:prstGeom prst="roundRect">
            <a:avLst/>
          </a:prstGeom>
          <a:no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ru-RU" sz="1300" b="1" dirty="0">
                <a:solidFill>
                  <a:schemeClr val="tx1">
                    <a:lumMod val="75000"/>
                    <a:lumOff val="25000"/>
                  </a:schemeClr>
                </a:solidFill>
              </a:rPr>
              <a:t>АРМ Администратора процессов</a:t>
            </a:r>
            <a:endParaRPr lang="en-RU" sz="1300" b="1" dirty="0">
              <a:solidFill>
                <a:schemeClr val="tx1">
                  <a:lumMod val="75000"/>
                  <a:lumOff val="25000"/>
                </a:schemeClr>
              </a:solidFill>
            </a:endParaRPr>
          </a:p>
        </p:txBody>
      </p:sp>
      <p:sp>
        <p:nvSpPr>
          <p:cNvPr id="56" name="TextBox 55">
            <a:extLst>
              <a:ext uri="{FF2B5EF4-FFF2-40B4-BE49-F238E27FC236}">
                <a16:creationId xmlns:a16="http://schemas.microsoft.com/office/drawing/2014/main" id="{0A98A68E-28F7-2863-201A-BD2714B493DE}"/>
              </a:ext>
            </a:extLst>
          </p:cNvPr>
          <p:cNvSpPr txBox="1"/>
          <p:nvPr/>
        </p:nvSpPr>
        <p:spPr>
          <a:xfrm>
            <a:off x="5038030" y="906001"/>
            <a:ext cx="2632122" cy="338554"/>
          </a:xfrm>
          <a:prstGeom prst="rect">
            <a:avLst/>
          </a:prstGeom>
          <a:solidFill>
            <a:srgbClr val="CE3647"/>
          </a:solidFill>
          <a:ln>
            <a:solidFill>
              <a:schemeClr val="bg1"/>
            </a:solidFill>
          </a:ln>
        </p:spPr>
        <p:txBody>
          <a:bodyPr wrap="square" rtlCol="0">
            <a:spAutoFit/>
          </a:bodyPr>
          <a:lstStyle/>
          <a:p>
            <a:pPr algn="ctr"/>
            <a:r>
              <a:rPr lang="ru-RU" sz="1600" b="1" dirty="0">
                <a:solidFill>
                  <a:schemeClr val="bg1"/>
                </a:solidFill>
              </a:rPr>
              <a:t>Уровень процессов</a:t>
            </a:r>
            <a:endParaRPr lang="en-RU" sz="1600" b="1" dirty="0">
              <a:solidFill>
                <a:schemeClr val="bg1"/>
              </a:solidFill>
            </a:endParaRPr>
          </a:p>
        </p:txBody>
      </p:sp>
      <p:grpSp>
        <p:nvGrpSpPr>
          <p:cNvPr id="72" name="Group 71">
            <a:extLst>
              <a:ext uri="{FF2B5EF4-FFF2-40B4-BE49-F238E27FC236}">
                <a16:creationId xmlns:a16="http://schemas.microsoft.com/office/drawing/2014/main" id="{0097C913-6B18-FFFB-17A3-46D90799853A}"/>
              </a:ext>
            </a:extLst>
          </p:cNvPr>
          <p:cNvGrpSpPr/>
          <p:nvPr/>
        </p:nvGrpSpPr>
        <p:grpSpPr>
          <a:xfrm>
            <a:off x="5653931" y="5128789"/>
            <a:ext cx="1400320" cy="1150355"/>
            <a:chOff x="5515769" y="4983649"/>
            <a:chExt cx="1400320" cy="1150355"/>
          </a:xfrm>
        </p:grpSpPr>
        <p:pic>
          <p:nvPicPr>
            <p:cNvPr id="64" name="Graphic 63" descr="Workflow RTL">
              <a:extLst>
                <a:ext uri="{FF2B5EF4-FFF2-40B4-BE49-F238E27FC236}">
                  <a16:creationId xmlns:a16="http://schemas.microsoft.com/office/drawing/2014/main" id="{541A80B9-8764-5873-ACB4-EB100D44F7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58729" y="4983649"/>
              <a:ext cx="914400" cy="914400"/>
            </a:xfrm>
            <a:prstGeom prst="rect">
              <a:avLst/>
            </a:prstGeom>
          </p:spPr>
        </p:pic>
        <p:sp>
          <p:nvSpPr>
            <p:cNvPr id="65" name="TextBox 64">
              <a:extLst>
                <a:ext uri="{FF2B5EF4-FFF2-40B4-BE49-F238E27FC236}">
                  <a16:creationId xmlns:a16="http://schemas.microsoft.com/office/drawing/2014/main" id="{45E9EE5E-5537-CCDF-A288-190428D05720}"/>
                </a:ext>
              </a:extLst>
            </p:cNvPr>
            <p:cNvSpPr txBox="1"/>
            <p:nvPr/>
          </p:nvSpPr>
          <p:spPr>
            <a:xfrm>
              <a:off x="5515769" y="5857005"/>
              <a:ext cx="1400320" cy="276999"/>
            </a:xfrm>
            <a:prstGeom prst="rect">
              <a:avLst/>
            </a:prstGeom>
            <a:noFill/>
          </p:spPr>
          <p:txBody>
            <a:bodyPr wrap="none" rtlCol="0">
              <a:spAutoFit/>
            </a:bodyPr>
            <a:lstStyle/>
            <a:p>
              <a:pPr algn="ctr"/>
              <a:r>
                <a:rPr lang="ru-RU" sz="1200" dirty="0"/>
                <a:t>Контекст процесса</a:t>
              </a:r>
              <a:endParaRPr lang="en-RU" sz="1200" dirty="0"/>
            </a:p>
          </p:txBody>
        </p:sp>
      </p:grpSp>
      <p:grpSp>
        <p:nvGrpSpPr>
          <p:cNvPr id="71" name="Group 70">
            <a:extLst>
              <a:ext uri="{FF2B5EF4-FFF2-40B4-BE49-F238E27FC236}">
                <a16:creationId xmlns:a16="http://schemas.microsoft.com/office/drawing/2014/main" id="{9E8CB5D6-93BA-7F15-DEA5-C9FB2F773909}"/>
              </a:ext>
            </a:extLst>
          </p:cNvPr>
          <p:cNvGrpSpPr/>
          <p:nvPr/>
        </p:nvGrpSpPr>
        <p:grpSpPr>
          <a:xfrm>
            <a:off x="5684677" y="3975592"/>
            <a:ext cx="1338828" cy="1044421"/>
            <a:chOff x="5619013" y="3747971"/>
            <a:chExt cx="1338828" cy="1044421"/>
          </a:xfrm>
        </p:grpSpPr>
        <p:pic>
          <p:nvPicPr>
            <p:cNvPr id="62" name="Graphic 61" descr="Laptop">
              <a:extLst>
                <a:ext uri="{FF2B5EF4-FFF2-40B4-BE49-F238E27FC236}">
                  <a16:creationId xmlns:a16="http://schemas.microsoft.com/office/drawing/2014/main" id="{B9AD87B5-C50E-A8AE-0BE8-AAC2ED0C84D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31227" y="3747971"/>
              <a:ext cx="914400" cy="914400"/>
            </a:xfrm>
            <a:prstGeom prst="rect">
              <a:avLst/>
            </a:prstGeom>
          </p:spPr>
        </p:pic>
        <p:sp>
          <p:nvSpPr>
            <p:cNvPr id="66" name="TextBox 65">
              <a:extLst>
                <a:ext uri="{FF2B5EF4-FFF2-40B4-BE49-F238E27FC236}">
                  <a16:creationId xmlns:a16="http://schemas.microsoft.com/office/drawing/2014/main" id="{960B8632-106D-AB29-B8DB-7E99058CEA4C}"/>
                </a:ext>
              </a:extLst>
            </p:cNvPr>
            <p:cNvSpPr txBox="1"/>
            <p:nvPr/>
          </p:nvSpPr>
          <p:spPr>
            <a:xfrm>
              <a:off x="5619013" y="4515393"/>
              <a:ext cx="1338828" cy="276999"/>
            </a:xfrm>
            <a:prstGeom prst="rect">
              <a:avLst/>
            </a:prstGeom>
            <a:noFill/>
          </p:spPr>
          <p:txBody>
            <a:bodyPr wrap="none" rtlCol="0">
              <a:spAutoFit/>
            </a:bodyPr>
            <a:lstStyle/>
            <a:p>
              <a:pPr algn="ctr"/>
              <a:r>
                <a:rPr lang="ru-RU" sz="1200" dirty="0"/>
                <a:t>Экранные формы</a:t>
              </a:r>
              <a:endParaRPr lang="en-RU" sz="1200" dirty="0"/>
            </a:p>
          </p:txBody>
        </p:sp>
      </p:grpSp>
      <p:grpSp>
        <p:nvGrpSpPr>
          <p:cNvPr id="70" name="Group 69">
            <a:extLst>
              <a:ext uri="{FF2B5EF4-FFF2-40B4-BE49-F238E27FC236}">
                <a16:creationId xmlns:a16="http://schemas.microsoft.com/office/drawing/2014/main" id="{B224B1E0-558B-2F0C-D8DB-87238F44B5AC}"/>
              </a:ext>
            </a:extLst>
          </p:cNvPr>
          <p:cNvGrpSpPr/>
          <p:nvPr/>
        </p:nvGrpSpPr>
        <p:grpSpPr>
          <a:xfrm>
            <a:off x="5533770" y="2715661"/>
            <a:ext cx="1640642" cy="1151155"/>
            <a:chOff x="5391925" y="2360059"/>
            <a:chExt cx="1640642" cy="1151155"/>
          </a:xfrm>
        </p:grpSpPr>
        <p:pic>
          <p:nvPicPr>
            <p:cNvPr id="60" name="Graphic 59" descr="Robot">
              <a:extLst>
                <a:ext uri="{FF2B5EF4-FFF2-40B4-BE49-F238E27FC236}">
                  <a16:creationId xmlns:a16="http://schemas.microsoft.com/office/drawing/2014/main" id="{2D7A66D0-22A8-A9AF-5262-0671BAB793E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55046" y="2360059"/>
              <a:ext cx="914400" cy="914400"/>
            </a:xfrm>
            <a:prstGeom prst="rect">
              <a:avLst/>
            </a:prstGeom>
          </p:spPr>
        </p:pic>
        <p:sp>
          <p:nvSpPr>
            <p:cNvPr id="67" name="TextBox 66">
              <a:extLst>
                <a:ext uri="{FF2B5EF4-FFF2-40B4-BE49-F238E27FC236}">
                  <a16:creationId xmlns:a16="http://schemas.microsoft.com/office/drawing/2014/main" id="{7DDCF9DB-B4BC-E546-516D-8616694720F3}"/>
                </a:ext>
              </a:extLst>
            </p:cNvPr>
            <p:cNvSpPr txBox="1"/>
            <p:nvPr/>
          </p:nvSpPr>
          <p:spPr>
            <a:xfrm>
              <a:off x="5391925" y="3234215"/>
              <a:ext cx="1640642" cy="276999"/>
            </a:xfrm>
            <a:prstGeom prst="rect">
              <a:avLst/>
            </a:prstGeom>
            <a:noFill/>
          </p:spPr>
          <p:txBody>
            <a:bodyPr wrap="none" rtlCol="0">
              <a:spAutoFit/>
            </a:bodyPr>
            <a:lstStyle/>
            <a:p>
              <a:pPr algn="ctr"/>
              <a:r>
                <a:rPr lang="ru-RU" sz="1200" dirty="0"/>
                <a:t>Программные роботы</a:t>
              </a:r>
              <a:endParaRPr lang="en-RU" sz="1200" dirty="0"/>
            </a:p>
          </p:txBody>
        </p:sp>
      </p:grpSp>
      <p:grpSp>
        <p:nvGrpSpPr>
          <p:cNvPr id="69" name="Group 68">
            <a:extLst>
              <a:ext uri="{FF2B5EF4-FFF2-40B4-BE49-F238E27FC236}">
                <a16:creationId xmlns:a16="http://schemas.microsoft.com/office/drawing/2014/main" id="{5CCF0B6B-1B23-D28B-F7BC-9D9D4E5BE5C5}"/>
              </a:ext>
            </a:extLst>
          </p:cNvPr>
          <p:cNvGrpSpPr/>
          <p:nvPr/>
        </p:nvGrpSpPr>
        <p:grpSpPr>
          <a:xfrm>
            <a:off x="5710645" y="1454201"/>
            <a:ext cx="1286892" cy="1152684"/>
            <a:chOff x="5496917" y="1309061"/>
            <a:chExt cx="1286892" cy="1152684"/>
          </a:xfrm>
        </p:grpSpPr>
        <p:pic>
          <p:nvPicPr>
            <p:cNvPr id="58" name="Graphic 57" descr="Checklist">
              <a:extLst>
                <a:ext uri="{FF2B5EF4-FFF2-40B4-BE49-F238E27FC236}">
                  <a16:creationId xmlns:a16="http://schemas.microsoft.com/office/drawing/2014/main" id="{1FA0DDEC-9B03-DD9A-C030-BB93BA17280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83163" y="1309061"/>
              <a:ext cx="914400" cy="914400"/>
            </a:xfrm>
            <a:prstGeom prst="rect">
              <a:avLst/>
            </a:prstGeom>
          </p:spPr>
        </p:pic>
        <p:sp>
          <p:nvSpPr>
            <p:cNvPr id="68" name="TextBox 67">
              <a:extLst>
                <a:ext uri="{FF2B5EF4-FFF2-40B4-BE49-F238E27FC236}">
                  <a16:creationId xmlns:a16="http://schemas.microsoft.com/office/drawing/2014/main" id="{44C50D8D-EC49-BB83-F49A-49EEC4544368}"/>
                </a:ext>
              </a:extLst>
            </p:cNvPr>
            <p:cNvSpPr txBox="1"/>
            <p:nvPr/>
          </p:nvSpPr>
          <p:spPr>
            <a:xfrm>
              <a:off x="5496917" y="2184746"/>
              <a:ext cx="1286892" cy="276999"/>
            </a:xfrm>
            <a:prstGeom prst="rect">
              <a:avLst/>
            </a:prstGeom>
            <a:noFill/>
          </p:spPr>
          <p:txBody>
            <a:bodyPr wrap="none" rtlCol="0">
              <a:spAutoFit/>
            </a:bodyPr>
            <a:lstStyle/>
            <a:p>
              <a:pPr algn="ctr"/>
              <a:r>
                <a:rPr lang="ru-RU" sz="1200" dirty="0"/>
                <a:t>Задачи процесса</a:t>
              </a:r>
              <a:endParaRPr lang="en-RU" sz="1200" dirty="0"/>
            </a:p>
          </p:txBody>
        </p:sp>
      </p:grpSp>
      <p:sp>
        <p:nvSpPr>
          <p:cNvPr id="73" name="TextBox 72">
            <a:extLst>
              <a:ext uri="{FF2B5EF4-FFF2-40B4-BE49-F238E27FC236}">
                <a16:creationId xmlns:a16="http://schemas.microsoft.com/office/drawing/2014/main" id="{63052B07-2445-7269-2251-D88BB8751F2C}"/>
              </a:ext>
            </a:extLst>
          </p:cNvPr>
          <p:cNvSpPr txBox="1"/>
          <p:nvPr/>
        </p:nvSpPr>
        <p:spPr>
          <a:xfrm>
            <a:off x="7670152" y="906001"/>
            <a:ext cx="4321220" cy="338554"/>
          </a:xfrm>
          <a:prstGeom prst="rect">
            <a:avLst/>
          </a:prstGeom>
          <a:solidFill>
            <a:srgbClr val="CE3647"/>
          </a:solidFill>
          <a:ln>
            <a:solidFill>
              <a:schemeClr val="bg1"/>
            </a:solidFill>
          </a:ln>
        </p:spPr>
        <p:txBody>
          <a:bodyPr wrap="square" rtlCol="0">
            <a:spAutoFit/>
          </a:bodyPr>
          <a:lstStyle/>
          <a:p>
            <a:pPr algn="ctr"/>
            <a:r>
              <a:rPr lang="ru-RU" sz="1600" b="1" dirty="0">
                <a:solidFill>
                  <a:schemeClr val="bg1"/>
                </a:solidFill>
              </a:rPr>
              <a:t>Уровень приложений (Программные модули)</a:t>
            </a:r>
            <a:endParaRPr lang="en-RU" sz="1600" b="1" dirty="0">
              <a:solidFill>
                <a:schemeClr val="bg1"/>
              </a:solidFill>
            </a:endParaRPr>
          </a:p>
        </p:txBody>
      </p:sp>
      <p:sp>
        <p:nvSpPr>
          <p:cNvPr id="74" name="Rounded Rectangle 73">
            <a:extLst>
              <a:ext uri="{FF2B5EF4-FFF2-40B4-BE49-F238E27FC236}">
                <a16:creationId xmlns:a16="http://schemas.microsoft.com/office/drawing/2014/main" id="{3C2982FE-C665-264B-2FF7-608C2B7B367C}"/>
              </a:ext>
            </a:extLst>
          </p:cNvPr>
          <p:cNvSpPr/>
          <p:nvPr/>
        </p:nvSpPr>
        <p:spPr>
          <a:xfrm>
            <a:off x="9044596" y="1747966"/>
            <a:ext cx="1401557" cy="621179"/>
          </a:xfrm>
          <a:prstGeom prst="roundRect">
            <a:avLst/>
          </a:prstGeom>
          <a:no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300" b="1" dirty="0">
                <a:solidFill>
                  <a:schemeClr val="tx1">
                    <a:lumMod val="75000"/>
                    <a:lumOff val="25000"/>
                  </a:schemeClr>
                </a:solidFill>
              </a:rPr>
              <a:t>Модуль управления доступом</a:t>
            </a:r>
            <a:endParaRPr lang="en-RU" sz="1300" b="1" dirty="0">
              <a:solidFill>
                <a:schemeClr val="tx1">
                  <a:lumMod val="75000"/>
                  <a:lumOff val="25000"/>
                </a:schemeClr>
              </a:solidFill>
            </a:endParaRPr>
          </a:p>
        </p:txBody>
      </p:sp>
      <p:sp>
        <p:nvSpPr>
          <p:cNvPr id="75" name="Rounded Rectangle 74">
            <a:extLst>
              <a:ext uri="{FF2B5EF4-FFF2-40B4-BE49-F238E27FC236}">
                <a16:creationId xmlns:a16="http://schemas.microsoft.com/office/drawing/2014/main" id="{826D63BE-4328-C659-D8D1-EE367EBF1CA3}"/>
              </a:ext>
            </a:extLst>
          </p:cNvPr>
          <p:cNvSpPr/>
          <p:nvPr/>
        </p:nvSpPr>
        <p:spPr>
          <a:xfrm>
            <a:off x="10471333" y="5298163"/>
            <a:ext cx="1401557" cy="621179"/>
          </a:xfrm>
          <a:prstGeom prst="roundRect">
            <a:avLst/>
          </a:prstGeom>
          <a:no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300" b="1" dirty="0">
                <a:solidFill>
                  <a:schemeClr val="tx1">
                    <a:lumMod val="75000"/>
                    <a:lumOff val="25000"/>
                  </a:schemeClr>
                </a:solidFill>
              </a:rPr>
              <a:t>Модуль выполнения процессов</a:t>
            </a:r>
            <a:endParaRPr lang="en-RU" sz="1300" b="1" dirty="0">
              <a:solidFill>
                <a:schemeClr val="tx1">
                  <a:lumMod val="75000"/>
                  <a:lumOff val="25000"/>
                </a:schemeClr>
              </a:solidFill>
            </a:endParaRPr>
          </a:p>
        </p:txBody>
      </p:sp>
      <p:sp>
        <p:nvSpPr>
          <p:cNvPr id="76" name="Rounded Rectangle 75">
            <a:extLst>
              <a:ext uri="{FF2B5EF4-FFF2-40B4-BE49-F238E27FC236}">
                <a16:creationId xmlns:a16="http://schemas.microsoft.com/office/drawing/2014/main" id="{F0F4056D-AB14-0E7C-8B90-41E70D578341}"/>
              </a:ext>
            </a:extLst>
          </p:cNvPr>
          <p:cNvSpPr/>
          <p:nvPr/>
        </p:nvSpPr>
        <p:spPr>
          <a:xfrm>
            <a:off x="10175170" y="2915654"/>
            <a:ext cx="1662998" cy="621179"/>
          </a:xfrm>
          <a:prstGeom prst="roundRect">
            <a:avLst/>
          </a:prstGeom>
          <a:no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300" b="1" dirty="0">
                <a:solidFill>
                  <a:schemeClr val="tx1">
                    <a:lumMod val="75000"/>
                    <a:lumOff val="25000"/>
                  </a:schemeClr>
                </a:solidFill>
              </a:rPr>
              <a:t>Модуль распределённого выполнения задач</a:t>
            </a:r>
            <a:endParaRPr lang="en-RU" sz="1300" b="1" dirty="0">
              <a:solidFill>
                <a:schemeClr val="tx1">
                  <a:lumMod val="75000"/>
                  <a:lumOff val="25000"/>
                </a:schemeClr>
              </a:solidFill>
            </a:endParaRPr>
          </a:p>
        </p:txBody>
      </p:sp>
      <p:sp>
        <p:nvSpPr>
          <p:cNvPr id="78" name="Rounded Rectangle 77">
            <a:extLst>
              <a:ext uri="{FF2B5EF4-FFF2-40B4-BE49-F238E27FC236}">
                <a16:creationId xmlns:a16="http://schemas.microsoft.com/office/drawing/2014/main" id="{F4767CBA-FDC4-BF31-6C9B-3B3E735E82EB}"/>
              </a:ext>
            </a:extLst>
          </p:cNvPr>
          <p:cNvSpPr/>
          <p:nvPr/>
        </p:nvSpPr>
        <p:spPr>
          <a:xfrm>
            <a:off x="8055539" y="2915654"/>
            <a:ext cx="1662983" cy="621179"/>
          </a:xfrm>
          <a:prstGeom prst="roundRect">
            <a:avLst/>
          </a:prstGeom>
          <a:no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300" b="1" dirty="0">
                <a:solidFill>
                  <a:schemeClr val="tx1">
                    <a:lumMod val="75000"/>
                    <a:lumOff val="25000"/>
                  </a:schemeClr>
                </a:solidFill>
              </a:rPr>
              <a:t>Модуль хранения данных процесса</a:t>
            </a:r>
            <a:endParaRPr lang="en-RU" sz="1300" b="1" dirty="0">
              <a:solidFill>
                <a:schemeClr val="tx1">
                  <a:lumMod val="75000"/>
                  <a:lumOff val="25000"/>
                </a:schemeClr>
              </a:solidFill>
            </a:endParaRPr>
          </a:p>
        </p:txBody>
      </p:sp>
      <p:sp>
        <p:nvSpPr>
          <p:cNvPr id="79" name="Rounded Rectangle 78">
            <a:extLst>
              <a:ext uri="{FF2B5EF4-FFF2-40B4-BE49-F238E27FC236}">
                <a16:creationId xmlns:a16="http://schemas.microsoft.com/office/drawing/2014/main" id="{A6480789-5D26-BA41-1047-0F8D2A96C54B}"/>
              </a:ext>
            </a:extLst>
          </p:cNvPr>
          <p:cNvSpPr/>
          <p:nvPr/>
        </p:nvSpPr>
        <p:spPr>
          <a:xfrm>
            <a:off x="8090261" y="5298163"/>
            <a:ext cx="2039004" cy="621179"/>
          </a:xfrm>
          <a:prstGeom prst="roundRect">
            <a:avLst/>
          </a:prstGeom>
          <a:no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ru-RU" sz="1300" b="1" dirty="0">
                <a:solidFill>
                  <a:schemeClr val="tx1">
                    <a:lumMod val="75000"/>
                    <a:lumOff val="25000"/>
                  </a:schemeClr>
                </a:solidFill>
              </a:rPr>
              <a:t>Модуль формирования и обработки графических форм ввода данных</a:t>
            </a:r>
            <a:endParaRPr lang="en-RU" sz="1300" b="1" dirty="0">
              <a:solidFill>
                <a:schemeClr val="tx1">
                  <a:lumMod val="75000"/>
                  <a:lumOff val="25000"/>
                </a:schemeClr>
              </a:solidFill>
            </a:endParaRPr>
          </a:p>
        </p:txBody>
      </p:sp>
      <p:sp>
        <p:nvSpPr>
          <p:cNvPr id="80" name="Rounded Rectangle 79">
            <a:extLst>
              <a:ext uri="{FF2B5EF4-FFF2-40B4-BE49-F238E27FC236}">
                <a16:creationId xmlns:a16="http://schemas.microsoft.com/office/drawing/2014/main" id="{FE0AC7DB-36D5-E44D-90AC-274FB06F5ACE}"/>
              </a:ext>
            </a:extLst>
          </p:cNvPr>
          <p:cNvSpPr/>
          <p:nvPr/>
        </p:nvSpPr>
        <p:spPr>
          <a:xfrm>
            <a:off x="9753242" y="4100920"/>
            <a:ext cx="2119646" cy="621179"/>
          </a:xfrm>
          <a:prstGeom prst="roundRect">
            <a:avLst/>
          </a:prstGeom>
          <a:no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ru-RU" sz="1300" b="1" dirty="0">
                <a:solidFill>
                  <a:schemeClr val="tx1">
                    <a:lumMod val="75000"/>
                    <a:lumOff val="25000"/>
                  </a:schemeClr>
                </a:solidFill>
              </a:rPr>
              <a:t>Модуль автоматического выбора рабочей станции</a:t>
            </a:r>
            <a:endParaRPr lang="en-RU" sz="1300" b="1" dirty="0">
              <a:solidFill>
                <a:schemeClr val="tx1">
                  <a:lumMod val="75000"/>
                  <a:lumOff val="25000"/>
                </a:schemeClr>
              </a:solidFill>
            </a:endParaRPr>
          </a:p>
        </p:txBody>
      </p:sp>
      <p:sp>
        <p:nvSpPr>
          <p:cNvPr id="82" name="Rounded Rectangle 81">
            <a:extLst>
              <a:ext uri="{FF2B5EF4-FFF2-40B4-BE49-F238E27FC236}">
                <a16:creationId xmlns:a16="http://schemas.microsoft.com/office/drawing/2014/main" id="{AB87759A-94B7-1437-EBC8-EB180D5DC875}"/>
              </a:ext>
            </a:extLst>
          </p:cNvPr>
          <p:cNvSpPr/>
          <p:nvPr/>
        </p:nvSpPr>
        <p:spPr>
          <a:xfrm>
            <a:off x="8090259" y="4100920"/>
            <a:ext cx="1401557" cy="621179"/>
          </a:xfrm>
          <a:prstGeom prst="roundRect">
            <a:avLst/>
          </a:prstGeom>
          <a:noFill/>
          <a:ln>
            <a:solidFill>
              <a:srgbClr val="CE36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300" b="1" dirty="0">
                <a:solidFill>
                  <a:schemeClr val="tx1">
                    <a:lumMod val="75000"/>
                    <a:lumOff val="25000"/>
                  </a:schemeClr>
                </a:solidFill>
              </a:rPr>
              <a:t>Модуль чат-ботов</a:t>
            </a:r>
            <a:endParaRPr lang="en-RU" sz="1300" b="1" dirty="0">
              <a:solidFill>
                <a:schemeClr val="tx1">
                  <a:lumMod val="75000"/>
                  <a:lumOff val="25000"/>
                </a:schemeClr>
              </a:solidFill>
            </a:endParaRPr>
          </a:p>
        </p:txBody>
      </p:sp>
      <p:pic>
        <p:nvPicPr>
          <p:cNvPr id="84" name="Graphic 83" descr="Key">
            <a:extLst>
              <a:ext uri="{FF2B5EF4-FFF2-40B4-BE49-F238E27FC236}">
                <a16:creationId xmlns:a16="http://schemas.microsoft.com/office/drawing/2014/main" id="{941B99CE-0F78-F6E2-41EB-FA039646097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478217">
            <a:off x="8782633" y="1510469"/>
            <a:ext cx="500776" cy="500776"/>
          </a:xfrm>
          <a:prstGeom prst="rect">
            <a:avLst/>
          </a:prstGeom>
        </p:spPr>
      </p:pic>
      <p:pic>
        <p:nvPicPr>
          <p:cNvPr id="86" name="Graphic 85" descr="Checklist RTL">
            <a:extLst>
              <a:ext uri="{FF2B5EF4-FFF2-40B4-BE49-F238E27FC236}">
                <a16:creationId xmlns:a16="http://schemas.microsoft.com/office/drawing/2014/main" id="{6E915B23-C42C-0078-7CEF-D641D016F7F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04017" y="2602889"/>
            <a:ext cx="436786" cy="436786"/>
          </a:xfrm>
          <a:prstGeom prst="rect">
            <a:avLst/>
          </a:prstGeom>
        </p:spPr>
      </p:pic>
      <p:pic>
        <p:nvPicPr>
          <p:cNvPr id="88" name="Graphic 87" descr="Database">
            <a:extLst>
              <a:ext uri="{FF2B5EF4-FFF2-40B4-BE49-F238E27FC236}">
                <a16:creationId xmlns:a16="http://schemas.microsoft.com/office/drawing/2014/main" id="{7D664DF2-8C83-1912-F884-63D0ACB27F8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949341" y="2616140"/>
            <a:ext cx="483464" cy="483464"/>
          </a:xfrm>
          <a:prstGeom prst="rect">
            <a:avLst/>
          </a:prstGeom>
        </p:spPr>
      </p:pic>
      <p:pic>
        <p:nvPicPr>
          <p:cNvPr id="90" name="Graphic 89" descr="Arrow Straight">
            <a:extLst>
              <a:ext uri="{FF2B5EF4-FFF2-40B4-BE49-F238E27FC236}">
                <a16:creationId xmlns:a16="http://schemas.microsoft.com/office/drawing/2014/main" id="{C3B46E56-B90D-AB2C-E776-D12EF47E87B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0800000">
            <a:off x="10236172" y="5025929"/>
            <a:ext cx="521774" cy="521774"/>
          </a:xfrm>
          <a:prstGeom prst="rect">
            <a:avLst/>
          </a:prstGeom>
        </p:spPr>
      </p:pic>
      <p:pic>
        <p:nvPicPr>
          <p:cNvPr id="92" name="Graphic 91" descr="Chat">
            <a:extLst>
              <a:ext uri="{FF2B5EF4-FFF2-40B4-BE49-F238E27FC236}">
                <a16:creationId xmlns:a16="http://schemas.microsoft.com/office/drawing/2014/main" id="{9EADB8DD-D349-5D17-0386-1BAF52E89DE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841192" y="3830452"/>
            <a:ext cx="521775" cy="521775"/>
          </a:xfrm>
          <a:prstGeom prst="rect">
            <a:avLst/>
          </a:prstGeom>
        </p:spPr>
      </p:pic>
      <p:pic>
        <p:nvPicPr>
          <p:cNvPr id="94" name="Graphic 93" descr="Playbook">
            <a:extLst>
              <a:ext uri="{FF2B5EF4-FFF2-40B4-BE49-F238E27FC236}">
                <a16:creationId xmlns:a16="http://schemas.microsoft.com/office/drawing/2014/main" id="{7394B624-A3A3-0DC3-CC46-9B771B55BDD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758002" y="4882116"/>
            <a:ext cx="521775" cy="521775"/>
          </a:xfrm>
          <a:prstGeom prst="rect">
            <a:avLst/>
          </a:prstGeom>
        </p:spPr>
      </p:pic>
      <p:pic>
        <p:nvPicPr>
          <p:cNvPr id="96" name="Graphic 95" descr="Laptop">
            <a:extLst>
              <a:ext uri="{FF2B5EF4-FFF2-40B4-BE49-F238E27FC236}">
                <a16:creationId xmlns:a16="http://schemas.microsoft.com/office/drawing/2014/main" id="{7218BEB5-45E1-5AE0-1F9F-895F57BA966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9598980" y="3797090"/>
            <a:ext cx="483464" cy="483464"/>
          </a:xfrm>
          <a:prstGeom prst="rect">
            <a:avLst/>
          </a:prstGeom>
        </p:spPr>
      </p:pic>
    </p:spTree>
    <p:extLst>
      <p:ext uri="{BB962C8B-B14F-4D97-AF65-F5344CB8AC3E}">
        <p14:creationId xmlns:p14="http://schemas.microsoft.com/office/powerpoint/2010/main" val="233727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4ECC4021-3655-3E5C-8926-793E0AE546E4}"/>
              </a:ext>
            </a:extLst>
          </p:cNvPr>
          <p:cNvSpPr/>
          <p:nvPr/>
        </p:nvSpPr>
        <p:spPr>
          <a:xfrm>
            <a:off x="360000" y="316800"/>
            <a:ext cx="75809" cy="360000"/>
          </a:xfrm>
          <a:prstGeom prst="rect">
            <a:avLst/>
          </a:prstGeom>
          <a:solidFill>
            <a:srgbClr val="CE3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extLst>
              <a:ext uri="{FF2B5EF4-FFF2-40B4-BE49-F238E27FC236}">
                <a16:creationId xmlns:a16="http://schemas.microsoft.com/office/drawing/2014/main" id="{B4A8B3DE-86E2-44C5-8BC0-3122B438E511}"/>
              </a:ext>
            </a:extLst>
          </p:cNvPr>
          <p:cNvSpPr txBox="1"/>
          <p:nvPr/>
        </p:nvSpPr>
        <p:spPr>
          <a:xfrm>
            <a:off x="793558" y="2553176"/>
            <a:ext cx="6955201" cy="3831818"/>
          </a:xfrm>
          <a:prstGeom prst="rect">
            <a:avLst/>
          </a:prstGeom>
          <a:noFill/>
        </p:spPr>
        <p:txBody>
          <a:bodyPr wrap="square">
            <a:spAutoFit/>
          </a:bodyPr>
          <a:lstStyle/>
          <a:p>
            <a:pPr marL="285750" lvl="0" indent="-285750" algn="just">
              <a:spcAft>
                <a:spcPts val="1800"/>
              </a:spcAft>
              <a:buClr>
                <a:prstClr val="black">
                  <a:lumMod val="75000"/>
                  <a:lumOff val="25000"/>
                </a:prstClr>
              </a:buClr>
              <a:buFont typeface="Arial" panose="020B0604020202020204" pitchFamily="34" charset="0"/>
              <a:buChar char="•"/>
              <a:defRPr/>
            </a:pPr>
            <a:r>
              <a:rPr kumimoji="0" lang="ru-RU" sz="1400" b="1" i="0" u="none" strike="noStrike" kern="1200" cap="none" spc="0" normalizeH="0" baseline="0" noProof="0" dirty="0">
                <a:ln>
                  <a:noFill/>
                </a:ln>
                <a:solidFill>
                  <a:schemeClr val="tx1">
                    <a:lumMod val="75000"/>
                    <a:lumOff val="25000"/>
                  </a:schemeClr>
                </a:solidFill>
                <a:effectLst/>
                <a:uLnTx/>
                <a:uFillTx/>
                <a:cs typeface="Calibri" panose="020F0502020204030204" pitchFamily="34" charset="0"/>
                <a:sym typeface="Arial"/>
              </a:rPr>
              <a:t>Сценарий </a:t>
            </a:r>
            <a:r>
              <a:rPr lang="ru-RU" sz="1400" b="1" dirty="0">
                <a:solidFill>
                  <a:schemeClr val="tx1">
                    <a:lumMod val="75000"/>
                    <a:lumOff val="25000"/>
                  </a:schemeClr>
                </a:solidFill>
                <a:cs typeface="Calibri" panose="020F0502020204030204" pitchFamily="34" charset="0"/>
                <a:sym typeface="Arial"/>
              </a:rPr>
              <a:t>бизнес-</a:t>
            </a:r>
            <a:r>
              <a:rPr kumimoji="0" lang="ru-RU" sz="1400" b="1" i="0" u="none" strike="noStrike" kern="1200" cap="none" spc="0" normalizeH="0" baseline="0" noProof="0" dirty="0">
                <a:ln>
                  <a:noFill/>
                </a:ln>
                <a:solidFill>
                  <a:schemeClr val="tx1">
                    <a:lumMod val="75000"/>
                    <a:lumOff val="25000"/>
                  </a:schemeClr>
                </a:solidFill>
                <a:effectLst/>
                <a:uLnTx/>
                <a:uFillTx/>
                <a:cs typeface="Calibri" panose="020F0502020204030204" pitchFamily="34" charset="0"/>
                <a:sym typeface="Arial"/>
              </a:rPr>
              <a:t>процесса </a:t>
            </a:r>
            <a:r>
              <a:rPr kumimoji="0" lang="ru-RU" sz="1400" i="0" u="none" strike="noStrike" kern="1200" cap="none" spc="0" normalizeH="0" baseline="0" noProof="0" dirty="0">
                <a:ln>
                  <a:noFill/>
                </a:ln>
                <a:solidFill>
                  <a:schemeClr val="tx1">
                    <a:lumMod val="75000"/>
                    <a:lumOff val="25000"/>
                  </a:schemeClr>
                </a:solidFill>
                <a:effectLst/>
                <a:uLnTx/>
                <a:uFillTx/>
                <a:cs typeface="Calibri" panose="020F0502020204030204" pitchFamily="34" charset="0"/>
                <a:sym typeface="Arial"/>
              </a:rPr>
              <a:t>– логическая </a:t>
            </a:r>
            <a:r>
              <a:rPr lang="ru-RU" sz="1400" dirty="0">
                <a:solidFill>
                  <a:schemeClr val="tx1">
                    <a:lumMod val="75000"/>
                    <a:lumOff val="25000"/>
                  </a:schemeClr>
                </a:solidFill>
                <a:cs typeface="Calibri" panose="020F0502020204030204" pitchFamily="34" charset="0"/>
                <a:sym typeface="Arial"/>
              </a:rPr>
              <a:t>схема последовательности шагов процесса - задач, </a:t>
            </a:r>
            <a:r>
              <a:rPr kumimoji="0" lang="ru-RU" sz="1400" i="0" u="none" strike="noStrike" kern="1200" cap="none" spc="0" normalizeH="0" baseline="0" noProof="0" dirty="0">
                <a:ln>
                  <a:noFill/>
                </a:ln>
                <a:solidFill>
                  <a:schemeClr val="tx1">
                    <a:lumMod val="75000"/>
                    <a:lumOff val="25000"/>
                  </a:schemeClr>
                </a:solidFill>
                <a:effectLst/>
                <a:uLnTx/>
                <a:uFillTx/>
                <a:cs typeface="Calibri" panose="020F0502020204030204" pitchFamily="34" charset="0"/>
                <a:sym typeface="Arial"/>
              </a:rPr>
              <a:t>выполняемых </a:t>
            </a:r>
            <a:r>
              <a:rPr lang="ru-RU" sz="1400" dirty="0">
                <a:solidFill>
                  <a:schemeClr val="tx1">
                    <a:lumMod val="75000"/>
                    <a:lumOff val="25000"/>
                  </a:schemeClr>
                </a:solidFill>
                <a:cs typeface="Calibri" panose="020F0502020204030204" pitchFamily="34" charset="0"/>
                <a:sym typeface="Arial"/>
              </a:rPr>
              <a:t>программными роботами или реальными сотрудниками</a:t>
            </a:r>
            <a:endParaRPr kumimoji="0" lang="ru-RU" sz="1400" i="0" u="none" strike="noStrike" kern="1200" cap="none" spc="0" normalizeH="0" baseline="0" noProof="0" dirty="0">
              <a:ln>
                <a:noFill/>
              </a:ln>
              <a:solidFill>
                <a:schemeClr val="tx1">
                  <a:lumMod val="75000"/>
                  <a:lumOff val="25000"/>
                </a:schemeClr>
              </a:solidFill>
              <a:effectLst/>
              <a:uLnTx/>
              <a:uFillTx/>
              <a:cs typeface="Calibri" panose="020F0502020204030204" pitchFamily="34" charset="0"/>
              <a:sym typeface="Arial"/>
            </a:endParaRPr>
          </a:p>
          <a:p>
            <a:pPr marL="285750" marR="0" lvl="0" indent="-285750" algn="just" defTabSz="914400" rtl="0" eaLnBrk="1" fontAlgn="auto" latinLnBrk="0" hangingPunct="1">
              <a:lnSpc>
                <a:spcPct val="100000"/>
              </a:lnSpc>
              <a:spcBef>
                <a:spcPts val="0"/>
              </a:spcBef>
              <a:spcAft>
                <a:spcPts val="1800"/>
              </a:spcAft>
              <a:buClr>
                <a:prstClr val="black">
                  <a:lumMod val="75000"/>
                  <a:lumOff val="25000"/>
                </a:prstClr>
              </a:buClr>
              <a:buSzTx/>
              <a:buFont typeface="Arial" panose="020B0604020202020204" pitchFamily="34" charset="0"/>
              <a:buChar char="•"/>
              <a:tabLst/>
              <a:defRPr/>
            </a:pPr>
            <a:r>
              <a:rPr kumimoji="0" lang="ru-RU" sz="1400" b="1" i="0" u="none" strike="noStrike" kern="1200" cap="none" spc="0" normalizeH="0" baseline="0" noProof="0" dirty="0">
                <a:ln>
                  <a:noFill/>
                </a:ln>
                <a:solidFill>
                  <a:schemeClr val="tx1">
                    <a:lumMod val="75000"/>
                    <a:lumOff val="25000"/>
                  </a:schemeClr>
                </a:solidFill>
                <a:effectLst/>
                <a:uLnTx/>
                <a:uFillTx/>
                <a:cs typeface="Calibri" panose="020F0502020204030204" pitchFamily="34" charset="0"/>
                <a:sym typeface="Arial"/>
              </a:rPr>
              <a:t>Использование программных роботов</a:t>
            </a:r>
            <a:r>
              <a:rPr kumimoji="0" lang="ru-RU" sz="1400" b="0" i="0" u="none" strike="noStrike" kern="1200" cap="none" spc="0" normalizeH="0" baseline="0" noProof="0" dirty="0">
                <a:ln>
                  <a:noFill/>
                </a:ln>
                <a:solidFill>
                  <a:schemeClr val="tx1">
                    <a:lumMod val="75000"/>
                    <a:lumOff val="25000"/>
                  </a:schemeClr>
                </a:solidFill>
                <a:effectLst/>
                <a:uLnTx/>
                <a:uFillTx/>
                <a:cs typeface="Calibri" panose="020F0502020204030204" pitchFamily="34" charset="0"/>
                <a:sym typeface="Arial"/>
              </a:rPr>
              <a:t>, которые были опубликованы в Оркестраторе в качестве исполнителей шагов процесса</a:t>
            </a:r>
          </a:p>
          <a:p>
            <a:pPr marL="285750" indent="-285750" algn="just">
              <a:spcAft>
                <a:spcPts val="1800"/>
              </a:spcAft>
              <a:buClr>
                <a:prstClr val="black">
                  <a:lumMod val="75000"/>
                  <a:lumOff val="25000"/>
                </a:prstClr>
              </a:buClr>
              <a:buFont typeface="Arial" panose="020B0604020202020204" pitchFamily="34" charset="0"/>
              <a:buChar char="•"/>
              <a:defRPr/>
            </a:pPr>
            <a:r>
              <a:rPr lang="ru-RU" sz="1400" b="1" dirty="0">
                <a:solidFill>
                  <a:schemeClr val="tx1">
                    <a:lumMod val="75000"/>
                    <a:lumOff val="25000"/>
                  </a:schemeClr>
                </a:solidFill>
                <a:cs typeface="Calibri" panose="020F0502020204030204" pitchFamily="34" charset="0"/>
                <a:sym typeface="Arial"/>
              </a:rPr>
              <a:t>Использование экранных форм</a:t>
            </a:r>
            <a:r>
              <a:rPr lang="ru-RU" sz="1400" dirty="0">
                <a:solidFill>
                  <a:schemeClr val="tx1">
                    <a:lumMod val="75000"/>
                    <a:lumOff val="25000"/>
                  </a:schemeClr>
                </a:solidFill>
                <a:cs typeface="Calibri" panose="020F0502020204030204" pitchFamily="34" charset="0"/>
                <a:sym typeface="Arial"/>
              </a:rPr>
              <a:t> в качестве пользовательских задач, за которые ответственны реальные </a:t>
            </a:r>
            <a:r>
              <a:rPr lang="en-US" sz="1400" dirty="0">
                <a:solidFill>
                  <a:schemeClr val="tx1">
                    <a:lumMod val="75000"/>
                    <a:lumOff val="25000"/>
                  </a:schemeClr>
                </a:solidFill>
                <a:cs typeface="Calibri" panose="020F0502020204030204" pitchFamily="34" charset="0"/>
                <a:sym typeface="Arial"/>
              </a:rPr>
              <a:t>c</a:t>
            </a:r>
            <a:r>
              <a:rPr lang="ru-RU" sz="1400" dirty="0" err="1">
                <a:solidFill>
                  <a:schemeClr val="tx1">
                    <a:lumMod val="75000"/>
                    <a:lumOff val="25000"/>
                  </a:schemeClr>
                </a:solidFill>
                <a:cs typeface="Calibri" panose="020F0502020204030204" pitchFamily="34" charset="0"/>
                <a:sym typeface="Arial"/>
              </a:rPr>
              <a:t>отрудники</a:t>
            </a:r>
            <a:endParaRPr lang="ru-RU" sz="1400" dirty="0">
              <a:solidFill>
                <a:schemeClr val="tx1">
                  <a:lumMod val="75000"/>
                  <a:lumOff val="25000"/>
                </a:schemeClr>
              </a:solidFill>
              <a:cs typeface="Calibri" panose="020F0502020204030204" pitchFamily="34" charset="0"/>
              <a:sym typeface="Arial"/>
            </a:endParaRPr>
          </a:p>
          <a:p>
            <a:pPr marL="285750" marR="0" lvl="0" indent="-285750" algn="just" defTabSz="914400" rtl="0" eaLnBrk="1" fontAlgn="auto" latinLnBrk="0" hangingPunct="1">
              <a:lnSpc>
                <a:spcPct val="100000"/>
              </a:lnSpc>
              <a:spcBef>
                <a:spcPts val="0"/>
              </a:spcBef>
              <a:spcAft>
                <a:spcPts val="1800"/>
              </a:spcAft>
              <a:buClr>
                <a:prstClr val="black">
                  <a:lumMod val="75000"/>
                  <a:lumOff val="25000"/>
                </a:prstClr>
              </a:buClr>
              <a:buSzTx/>
              <a:buFont typeface="Arial" panose="020B0604020202020204" pitchFamily="34" charset="0"/>
              <a:buChar char="•"/>
              <a:tabLst/>
              <a:defRPr/>
            </a:pPr>
            <a:r>
              <a:rPr lang="ru-RU" sz="1400" b="1" dirty="0">
                <a:solidFill>
                  <a:schemeClr val="tx1">
                    <a:lumMod val="75000"/>
                    <a:lumOff val="25000"/>
                  </a:schemeClr>
                </a:solidFill>
                <a:cs typeface="Calibri" panose="020F0502020204030204" pitchFamily="34" charset="0"/>
                <a:sym typeface="Arial"/>
              </a:rPr>
              <a:t>Использование входных и выходных параметров</a:t>
            </a:r>
            <a:r>
              <a:rPr lang="ru-RU" sz="1400" dirty="0">
                <a:solidFill>
                  <a:schemeClr val="tx1">
                    <a:lumMod val="75000"/>
                    <a:lumOff val="25000"/>
                  </a:schemeClr>
                </a:solidFill>
                <a:cs typeface="Calibri" panose="020F0502020204030204" pitchFamily="34" charset="0"/>
                <a:sym typeface="Arial"/>
              </a:rPr>
              <a:t> для передачи информации между шагами процесса (от робота к роботу или между роботами и экранными формами)</a:t>
            </a:r>
          </a:p>
          <a:p>
            <a:pPr marL="285750" marR="0" lvl="0" indent="-285750" algn="just" defTabSz="914400" rtl="0" eaLnBrk="1" fontAlgn="auto" latinLnBrk="0" hangingPunct="1">
              <a:lnSpc>
                <a:spcPct val="100000"/>
              </a:lnSpc>
              <a:spcBef>
                <a:spcPts val="0"/>
              </a:spcBef>
              <a:spcAft>
                <a:spcPts val="600"/>
              </a:spcAft>
              <a:buClr>
                <a:prstClr val="black">
                  <a:lumMod val="75000"/>
                  <a:lumOff val="25000"/>
                </a:prstClr>
              </a:buClr>
              <a:buSzTx/>
              <a:buFont typeface="Arial" panose="020B0604020202020204" pitchFamily="34" charset="0"/>
              <a:buChar char="•"/>
              <a:tabLst/>
              <a:defRPr/>
            </a:pPr>
            <a:r>
              <a:rPr lang="ru-RU" sz="1400" b="1" dirty="0">
                <a:solidFill>
                  <a:schemeClr val="tx1">
                    <a:lumMod val="75000"/>
                    <a:lumOff val="25000"/>
                  </a:schemeClr>
                </a:solidFill>
                <a:cs typeface="Calibri" panose="020F0502020204030204" pitchFamily="34" charset="0"/>
                <a:sym typeface="Arial"/>
              </a:rPr>
              <a:t>Гибкие настройки пользовательских задач</a:t>
            </a:r>
            <a:r>
              <a:rPr lang="ru-RU" sz="1400" dirty="0">
                <a:solidFill>
                  <a:schemeClr val="tx1">
                    <a:lumMod val="75000"/>
                    <a:lumOff val="25000"/>
                  </a:schemeClr>
                </a:solidFill>
                <a:cs typeface="Calibri" panose="020F0502020204030204" pitchFamily="34" charset="0"/>
                <a:sym typeface="Arial"/>
              </a:rPr>
              <a:t>:</a:t>
            </a:r>
          </a:p>
          <a:p>
            <a:pPr marL="742950" lvl="1" indent="-285750" algn="just">
              <a:spcAft>
                <a:spcPts val="600"/>
              </a:spcAft>
              <a:buClr>
                <a:prstClr val="black">
                  <a:lumMod val="75000"/>
                  <a:lumOff val="25000"/>
                </a:prstClr>
              </a:buClr>
              <a:buFont typeface="Arial" panose="020B0604020202020204" pitchFamily="34" charset="0"/>
              <a:buChar char="•"/>
              <a:defRPr/>
            </a:pPr>
            <a:r>
              <a:rPr lang="ru-RU" sz="1400" dirty="0">
                <a:solidFill>
                  <a:schemeClr val="tx1">
                    <a:lumMod val="75000"/>
                    <a:lumOff val="25000"/>
                  </a:schemeClr>
                </a:solidFill>
                <a:cs typeface="Calibri" panose="020F0502020204030204" pitchFamily="34" charset="0"/>
                <a:sym typeface="Arial"/>
              </a:rPr>
              <a:t>Указание приоритета задачи</a:t>
            </a:r>
          </a:p>
          <a:p>
            <a:pPr marL="742950" lvl="1" indent="-285750" algn="just">
              <a:spcAft>
                <a:spcPts val="600"/>
              </a:spcAft>
              <a:buClr>
                <a:prstClr val="black">
                  <a:lumMod val="75000"/>
                  <a:lumOff val="25000"/>
                </a:prstClr>
              </a:buClr>
              <a:buFont typeface="Arial" panose="020B0604020202020204" pitchFamily="34" charset="0"/>
              <a:buChar char="•"/>
              <a:defRPr/>
            </a:pPr>
            <a:r>
              <a:rPr lang="ru-RU" sz="1400" dirty="0">
                <a:solidFill>
                  <a:schemeClr val="tx1">
                    <a:lumMod val="75000"/>
                    <a:lumOff val="25000"/>
                  </a:schemeClr>
                </a:solidFill>
                <a:cs typeface="Calibri" panose="020F0502020204030204" pitchFamily="34" charset="0"/>
                <a:sym typeface="Arial"/>
              </a:rPr>
              <a:t>Крайний срок исполнения задачи</a:t>
            </a:r>
          </a:p>
          <a:p>
            <a:pPr marL="742950" lvl="1" indent="-285750" algn="just">
              <a:spcAft>
                <a:spcPts val="600"/>
              </a:spcAft>
              <a:buClr>
                <a:prstClr val="black">
                  <a:lumMod val="75000"/>
                  <a:lumOff val="25000"/>
                </a:prstClr>
              </a:buClr>
              <a:buFont typeface="Arial" panose="020B0604020202020204" pitchFamily="34" charset="0"/>
              <a:buChar char="•"/>
              <a:defRPr/>
            </a:pPr>
            <a:r>
              <a:rPr kumimoji="0" lang="ru-RU" sz="1400" i="0" u="none" strike="noStrike" kern="1200" cap="none" spc="0" normalizeH="0" baseline="0" noProof="0" dirty="0">
                <a:ln>
                  <a:noFill/>
                </a:ln>
                <a:solidFill>
                  <a:schemeClr val="tx1">
                    <a:lumMod val="75000"/>
                    <a:lumOff val="25000"/>
                  </a:schemeClr>
                </a:solidFill>
                <a:effectLst/>
                <a:uLnTx/>
                <a:uFillTx/>
                <a:cs typeface="Calibri" panose="020F0502020204030204" pitchFamily="34" charset="0"/>
                <a:sym typeface="Arial"/>
              </a:rPr>
              <a:t>Ответственный исполнитель задачи.</a:t>
            </a:r>
            <a:endParaRPr kumimoji="0" lang="ru-RU" sz="1400" i="0" u="none" strike="noStrike" kern="1200" cap="none" spc="0" normalizeH="0" baseline="0" noProof="0" dirty="0">
              <a:ln>
                <a:noFill/>
              </a:ln>
              <a:solidFill>
                <a:schemeClr val="tx1">
                  <a:lumMod val="75000"/>
                  <a:lumOff val="25000"/>
                </a:schemeClr>
              </a:solidFill>
              <a:effectLst/>
              <a:uLnTx/>
              <a:uFillTx/>
              <a:cs typeface="Calibri" panose="020F0502020204030204" pitchFamily="34" charset="0"/>
            </a:endParaRPr>
          </a:p>
        </p:txBody>
      </p:sp>
      <p:sp>
        <p:nvSpPr>
          <p:cNvPr id="11" name="TextBox 10">
            <a:extLst>
              <a:ext uri="{FF2B5EF4-FFF2-40B4-BE49-F238E27FC236}">
                <a16:creationId xmlns:a16="http://schemas.microsoft.com/office/drawing/2014/main" id="{F33D1931-0404-8402-5625-BF72CF54B3FD}"/>
              </a:ext>
            </a:extLst>
          </p:cNvPr>
          <p:cNvSpPr txBox="1"/>
          <p:nvPr/>
        </p:nvSpPr>
        <p:spPr>
          <a:xfrm>
            <a:off x="494034" y="234000"/>
            <a:ext cx="1157414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300" normalizeH="0" baseline="0" noProof="0" dirty="0">
                <a:ln>
                  <a:noFill/>
                </a:ln>
                <a:solidFill>
                  <a:schemeClr val="tx1">
                    <a:lumMod val="75000"/>
                    <a:lumOff val="25000"/>
                  </a:schemeClr>
                </a:solidFill>
                <a:effectLst/>
                <a:uLnTx/>
                <a:uFillTx/>
                <a:latin typeface="Calibri" panose="020F0502020204030204" pitchFamily="34" charset="0"/>
                <a:ea typeface="+mn-lt"/>
                <a:cs typeface="Calibri" panose="020F0502020204030204" pitchFamily="34" charset="0"/>
              </a:rPr>
              <a:t>Конструктор процессов – </a:t>
            </a:r>
            <a:br>
              <a:rPr kumimoji="0" lang="ru-RU" sz="2800" b="1" i="0" u="none" strike="noStrike" kern="1200" cap="none" spc="300" normalizeH="0" baseline="0" noProof="0" dirty="0">
                <a:ln>
                  <a:noFill/>
                </a:ln>
                <a:solidFill>
                  <a:schemeClr val="tx1">
                    <a:lumMod val="75000"/>
                    <a:lumOff val="25000"/>
                  </a:schemeClr>
                </a:solidFill>
                <a:effectLst/>
                <a:uLnTx/>
                <a:uFillTx/>
                <a:latin typeface="Calibri" panose="020F0502020204030204" pitchFamily="34" charset="0"/>
                <a:ea typeface="+mn-lt"/>
                <a:cs typeface="Calibri" panose="020F0502020204030204" pitchFamily="34" charset="0"/>
              </a:rPr>
            </a:br>
            <a:r>
              <a:rPr kumimoji="0" lang="ru-RU" sz="2800" b="1" i="0" u="none" strike="noStrike" kern="1200" cap="none" spc="300" normalizeH="0" baseline="0" noProof="0" dirty="0">
                <a:ln>
                  <a:noFill/>
                </a:ln>
                <a:solidFill>
                  <a:schemeClr val="tx1">
                    <a:lumMod val="75000"/>
                    <a:lumOff val="25000"/>
                  </a:schemeClr>
                </a:solidFill>
                <a:effectLst/>
                <a:uLnTx/>
                <a:uFillTx/>
                <a:latin typeface="Calibri" panose="020F0502020204030204" pitchFamily="34" charset="0"/>
                <a:ea typeface="+mn-lt"/>
                <a:cs typeface="Calibri" panose="020F0502020204030204" pitchFamily="34" charset="0"/>
              </a:rPr>
              <a:t>графический редактор сценария процесса (</a:t>
            </a:r>
            <a:r>
              <a:rPr kumimoji="0" lang="en-US" sz="2800" b="1" i="0" u="none" strike="noStrike" kern="1200" cap="none" spc="300" normalizeH="0" baseline="0" noProof="0" dirty="0">
                <a:ln>
                  <a:noFill/>
                </a:ln>
                <a:solidFill>
                  <a:schemeClr val="tx1">
                    <a:lumMod val="75000"/>
                    <a:lumOff val="25000"/>
                  </a:schemeClr>
                </a:solidFill>
                <a:effectLst/>
                <a:uLnTx/>
                <a:uFillTx/>
                <a:latin typeface="Calibri" panose="020F0502020204030204" pitchFamily="34" charset="0"/>
                <a:ea typeface="+mn-lt"/>
                <a:cs typeface="Calibri" panose="020F0502020204030204" pitchFamily="34" charset="0"/>
              </a:rPr>
              <a:t>No Code)</a:t>
            </a:r>
            <a:endParaRPr kumimoji="0" lang="ru-RU" sz="2800" b="1" i="0" u="none" strike="noStrike" kern="1200" cap="none" spc="300" normalizeH="0" baseline="0" noProof="0" dirty="0">
              <a:ln>
                <a:noFill/>
              </a:ln>
              <a:solidFill>
                <a:schemeClr val="tx1">
                  <a:lumMod val="75000"/>
                  <a:lumOff val="25000"/>
                </a:schemeClr>
              </a:solidFill>
              <a:effectLst/>
              <a:uLnTx/>
              <a:uFillTx/>
              <a:latin typeface="Calibri" panose="020F0502020204030204" pitchFamily="34" charset="0"/>
              <a:ea typeface="+mn-lt"/>
              <a:cs typeface="Calibri" panose="020F0502020204030204" pitchFamily="34" charset="0"/>
            </a:endParaRPr>
          </a:p>
        </p:txBody>
      </p:sp>
      <p:pic>
        <p:nvPicPr>
          <p:cNvPr id="13" name="Graphic 12">
            <a:extLst>
              <a:ext uri="{FF2B5EF4-FFF2-40B4-BE49-F238E27FC236}">
                <a16:creationId xmlns:a16="http://schemas.microsoft.com/office/drawing/2014/main" id="{96EB5BF1-F3A6-A727-D04C-BCE64AED9C7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2349" y="178738"/>
            <a:ext cx="579651" cy="644138"/>
          </a:xfrm>
          <a:prstGeom prst="rect">
            <a:avLst/>
          </a:prstGeom>
        </p:spPr>
      </p:pic>
      <p:grpSp>
        <p:nvGrpSpPr>
          <p:cNvPr id="109" name="Group 108">
            <a:extLst>
              <a:ext uri="{FF2B5EF4-FFF2-40B4-BE49-F238E27FC236}">
                <a16:creationId xmlns:a16="http://schemas.microsoft.com/office/drawing/2014/main" id="{E320C426-A30E-FBB2-1821-3E65ED5947D8}"/>
              </a:ext>
            </a:extLst>
          </p:cNvPr>
          <p:cNvGrpSpPr/>
          <p:nvPr/>
        </p:nvGrpSpPr>
        <p:grpSpPr>
          <a:xfrm>
            <a:off x="5435780" y="1717571"/>
            <a:ext cx="1335459" cy="648000"/>
            <a:chOff x="3161318" y="1157289"/>
            <a:chExt cx="1335459" cy="648000"/>
          </a:xfrm>
        </p:grpSpPr>
        <p:grpSp>
          <p:nvGrpSpPr>
            <p:cNvPr id="32" name="Group 31">
              <a:extLst>
                <a:ext uri="{FF2B5EF4-FFF2-40B4-BE49-F238E27FC236}">
                  <a16:creationId xmlns:a16="http://schemas.microsoft.com/office/drawing/2014/main" id="{5F694CE3-20E7-1DBF-0273-6437BE8244B9}"/>
                </a:ext>
              </a:extLst>
            </p:cNvPr>
            <p:cNvGrpSpPr>
              <a:grpSpLocks noChangeAspect="1"/>
            </p:cNvGrpSpPr>
            <p:nvPr/>
          </p:nvGrpSpPr>
          <p:grpSpPr>
            <a:xfrm>
              <a:off x="3161318" y="1157289"/>
              <a:ext cx="1335459" cy="648000"/>
              <a:chOff x="1597296" y="2141937"/>
              <a:chExt cx="2340606" cy="1135724"/>
            </a:xfrm>
          </p:grpSpPr>
          <p:sp>
            <p:nvSpPr>
              <p:cNvPr id="27" name="Rounded Rectangle 26">
                <a:extLst>
                  <a:ext uri="{FF2B5EF4-FFF2-40B4-BE49-F238E27FC236}">
                    <a16:creationId xmlns:a16="http://schemas.microsoft.com/office/drawing/2014/main" id="{9A29A1B1-EE36-C72F-DDA1-82B1FAC8EDA1}"/>
                  </a:ext>
                </a:extLst>
              </p:cNvPr>
              <p:cNvSpPr/>
              <p:nvPr/>
            </p:nvSpPr>
            <p:spPr>
              <a:xfrm>
                <a:off x="1597296" y="2141937"/>
                <a:ext cx="2340606" cy="1135724"/>
              </a:xfrm>
              <a:prstGeom prst="roundRect">
                <a:avLst>
                  <a:gd name="adj" fmla="val 4539"/>
                </a:avLst>
              </a:prstGeom>
              <a:solidFill>
                <a:srgbClr val="FFFFFF"/>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4" name="Picture 23">
                <a:extLst>
                  <a:ext uri="{FF2B5EF4-FFF2-40B4-BE49-F238E27FC236}">
                    <a16:creationId xmlns:a16="http://schemas.microsoft.com/office/drawing/2014/main" id="{89F6AE93-96B1-C201-FA37-25C98FE0EC8B}"/>
                  </a:ext>
                </a:extLst>
              </p:cNvPr>
              <p:cNvPicPr>
                <a:picLocks noChangeAspect="1"/>
              </p:cNvPicPr>
              <p:nvPr/>
            </p:nvPicPr>
            <p:blipFill>
              <a:blip r:embed="rId5"/>
              <a:stretch>
                <a:fillRect/>
              </a:stretch>
            </p:blipFill>
            <p:spPr>
              <a:xfrm>
                <a:off x="1654627" y="2222358"/>
                <a:ext cx="600670" cy="394191"/>
              </a:xfrm>
              <a:prstGeom prst="rect">
                <a:avLst/>
              </a:prstGeom>
            </p:spPr>
          </p:pic>
        </p:grpSp>
        <p:sp>
          <p:nvSpPr>
            <p:cNvPr id="36" name="TextBox 35">
              <a:extLst>
                <a:ext uri="{FF2B5EF4-FFF2-40B4-BE49-F238E27FC236}">
                  <a16:creationId xmlns:a16="http://schemas.microsoft.com/office/drawing/2014/main" id="{6744EBDF-4460-AF47-B428-D921AF143612}"/>
                </a:ext>
              </a:extLst>
            </p:cNvPr>
            <p:cNvSpPr txBox="1"/>
            <p:nvPr/>
          </p:nvSpPr>
          <p:spPr>
            <a:xfrm>
              <a:off x="3563622" y="1205599"/>
              <a:ext cx="501291" cy="184666"/>
            </a:xfrm>
            <a:prstGeom prst="rect">
              <a:avLst/>
            </a:prstGeom>
            <a:noFill/>
          </p:spPr>
          <p:txBody>
            <a:bodyPr wrap="none" lIns="0" tIns="0" rIns="0" bIns="0" rtlCol="0">
              <a:spAutoFit/>
            </a:bodyPr>
            <a:lstStyle/>
            <a:p>
              <a:r>
                <a:rPr lang="ru-RU" sz="1200" b="1" dirty="0">
                  <a:solidFill>
                    <a:schemeClr val="tx1">
                      <a:lumMod val="75000"/>
                      <a:lumOff val="25000"/>
                    </a:schemeClr>
                  </a:solidFill>
                </a:rPr>
                <a:t>Робот 1</a:t>
              </a:r>
              <a:endParaRPr lang="en-RU" sz="1200" b="1" dirty="0">
                <a:solidFill>
                  <a:schemeClr val="tx1">
                    <a:lumMod val="75000"/>
                    <a:lumOff val="25000"/>
                  </a:schemeClr>
                </a:solidFill>
              </a:endParaRPr>
            </a:p>
          </p:txBody>
        </p:sp>
      </p:grpSp>
      <p:grpSp>
        <p:nvGrpSpPr>
          <p:cNvPr id="111" name="Group 110">
            <a:extLst>
              <a:ext uri="{FF2B5EF4-FFF2-40B4-BE49-F238E27FC236}">
                <a16:creationId xmlns:a16="http://schemas.microsoft.com/office/drawing/2014/main" id="{D554F93B-5AF8-B552-DF46-E3E4BB584626}"/>
              </a:ext>
            </a:extLst>
          </p:cNvPr>
          <p:cNvGrpSpPr/>
          <p:nvPr/>
        </p:nvGrpSpPr>
        <p:grpSpPr>
          <a:xfrm>
            <a:off x="10109509" y="1717571"/>
            <a:ext cx="1335459" cy="648000"/>
            <a:chOff x="9188175" y="1157289"/>
            <a:chExt cx="1335459" cy="648000"/>
          </a:xfrm>
        </p:grpSpPr>
        <p:grpSp>
          <p:nvGrpSpPr>
            <p:cNvPr id="44" name="Group 43">
              <a:extLst>
                <a:ext uri="{FF2B5EF4-FFF2-40B4-BE49-F238E27FC236}">
                  <a16:creationId xmlns:a16="http://schemas.microsoft.com/office/drawing/2014/main" id="{7CC46D09-3D79-E882-66DD-8959C6E8CB8E}"/>
                </a:ext>
              </a:extLst>
            </p:cNvPr>
            <p:cNvGrpSpPr>
              <a:grpSpLocks noChangeAspect="1"/>
            </p:cNvGrpSpPr>
            <p:nvPr/>
          </p:nvGrpSpPr>
          <p:grpSpPr>
            <a:xfrm>
              <a:off x="9188175" y="1157289"/>
              <a:ext cx="1335459" cy="648000"/>
              <a:chOff x="2878938" y="4575868"/>
              <a:chExt cx="2340606" cy="1135724"/>
            </a:xfrm>
          </p:grpSpPr>
          <p:sp>
            <p:nvSpPr>
              <p:cNvPr id="43" name="Rounded Rectangle 42">
                <a:extLst>
                  <a:ext uri="{FF2B5EF4-FFF2-40B4-BE49-F238E27FC236}">
                    <a16:creationId xmlns:a16="http://schemas.microsoft.com/office/drawing/2014/main" id="{C6681927-AE52-AEB5-234D-BE948E0C2401}"/>
                  </a:ext>
                </a:extLst>
              </p:cNvPr>
              <p:cNvSpPr/>
              <p:nvPr/>
            </p:nvSpPr>
            <p:spPr>
              <a:xfrm>
                <a:off x="2878938" y="4575868"/>
                <a:ext cx="2340606" cy="1135724"/>
              </a:xfrm>
              <a:prstGeom prst="roundRect">
                <a:avLst>
                  <a:gd name="adj" fmla="val 4539"/>
                </a:avLst>
              </a:prstGeom>
              <a:solidFill>
                <a:srgbClr val="DAD1FF"/>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pic>
            <p:nvPicPr>
              <p:cNvPr id="16" name="Picture 15">
                <a:extLst>
                  <a:ext uri="{FF2B5EF4-FFF2-40B4-BE49-F238E27FC236}">
                    <a16:creationId xmlns:a16="http://schemas.microsoft.com/office/drawing/2014/main" id="{A8F51B6E-26BC-1B1D-1E22-184B4C286FBF}"/>
                  </a:ext>
                </a:extLst>
              </p:cNvPr>
              <p:cNvPicPr>
                <a:picLocks noChangeAspect="1"/>
              </p:cNvPicPr>
              <p:nvPr/>
            </p:nvPicPr>
            <p:blipFill rotWithShape="1">
              <a:blip r:embed="rId6"/>
              <a:srcRect l="8970" r="10517" b="6075"/>
              <a:stretch/>
            </p:blipFill>
            <p:spPr>
              <a:xfrm>
                <a:off x="3031898" y="4714130"/>
                <a:ext cx="358279" cy="370002"/>
              </a:xfrm>
              <a:prstGeom prst="rect">
                <a:avLst/>
              </a:prstGeom>
            </p:spPr>
          </p:pic>
        </p:grpSp>
        <p:sp>
          <p:nvSpPr>
            <p:cNvPr id="47" name="TextBox 46">
              <a:extLst>
                <a:ext uri="{FF2B5EF4-FFF2-40B4-BE49-F238E27FC236}">
                  <a16:creationId xmlns:a16="http://schemas.microsoft.com/office/drawing/2014/main" id="{CE6D98C7-CDA2-81EE-58DD-B7BECB052D98}"/>
                </a:ext>
              </a:extLst>
            </p:cNvPr>
            <p:cNvSpPr txBox="1"/>
            <p:nvPr/>
          </p:nvSpPr>
          <p:spPr>
            <a:xfrm>
              <a:off x="9580449" y="1205599"/>
              <a:ext cx="907108" cy="553998"/>
            </a:xfrm>
            <a:prstGeom prst="rect">
              <a:avLst/>
            </a:prstGeom>
            <a:noFill/>
          </p:spPr>
          <p:txBody>
            <a:bodyPr wrap="none" lIns="0" tIns="0" rIns="0" bIns="0" rtlCol="0">
              <a:spAutoFit/>
            </a:bodyPr>
            <a:lstStyle/>
            <a:p>
              <a:r>
                <a:rPr lang="ru-RU" sz="1200" b="1" dirty="0">
                  <a:solidFill>
                    <a:schemeClr val="tx1">
                      <a:lumMod val="75000"/>
                      <a:lumOff val="25000"/>
                    </a:schemeClr>
                  </a:solidFill>
                </a:rPr>
                <a:t>Экранная</a:t>
              </a:r>
            </a:p>
            <a:p>
              <a:r>
                <a:rPr lang="ru-RU" sz="1200" b="1" dirty="0">
                  <a:solidFill>
                    <a:schemeClr val="tx1">
                      <a:lumMod val="75000"/>
                      <a:lumOff val="25000"/>
                    </a:schemeClr>
                  </a:solidFill>
                </a:rPr>
                <a:t>Форма 1 для</a:t>
              </a:r>
            </a:p>
            <a:p>
              <a:r>
                <a:rPr lang="ru-RU" sz="1200" b="1" dirty="0">
                  <a:solidFill>
                    <a:schemeClr val="tx1">
                      <a:lumMod val="75000"/>
                      <a:lumOff val="25000"/>
                    </a:schemeClr>
                  </a:solidFill>
                </a:rPr>
                <a:t>пользователя</a:t>
              </a:r>
              <a:endParaRPr lang="en-RU" sz="1200" b="1" dirty="0">
                <a:solidFill>
                  <a:schemeClr val="tx1">
                    <a:lumMod val="75000"/>
                    <a:lumOff val="25000"/>
                  </a:schemeClr>
                </a:solidFill>
              </a:endParaRPr>
            </a:p>
          </p:txBody>
        </p:sp>
      </p:grpSp>
      <p:cxnSp>
        <p:nvCxnSpPr>
          <p:cNvPr id="49" name="Straight Arrow Connector 48">
            <a:extLst>
              <a:ext uri="{FF2B5EF4-FFF2-40B4-BE49-F238E27FC236}">
                <a16:creationId xmlns:a16="http://schemas.microsoft.com/office/drawing/2014/main" id="{3E53082F-8F8B-0786-ADD2-BC43D29765C3}"/>
              </a:ext>
            </a:extLst>
          </p:cNvPr>
          <p:cNvCxnSpPr>
            <a:cxnSpLocks/>
            <a:endCxn id="27" idx="1"/>
          </p:cNvCxnSpPr>
          <p:nvPr/>
        </p:nvCxnSpPr>
        <p:spPr>
          <a:xfrm flipV="1">
            <a:off x="4423504" y="2041571"/>
            <a:ext cx="1012276" cy="2547"/>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6045027-0872-6024-BF8C-768894C02031}"/>
              </a:ext>
            </a:extLst>
          </p:cNvPr>
          <p:cNvCxnSpPr>
            <a:cxnSpLocks/>
            <a:stCxn id="27" idx="3"/>
            <a:endCxn id="18" idx="1"/>
          </p:cNvCxnSpPr>
          <p:nvPr/>
        </p:nvCxnSpPr>
        <p:spPr>
          <a:xfrm>
            <a:off x="6771239" y="2041571"/>
            <a:ext cx="1001406" cy="2482"/>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6FDCDCA-F9A2-384B-D91E-D221DB2E9EDF}"/>
              </a:ext>
            </a:extLst>
          </p:cNvPr>
          <p:cNvCxnSpPr>
            <a:cxnSpLocks/>
            <a:stCxn id="18" idx="3"/>
            <a:endCxn id="43" idx="1"/>
          </p:cNvCxnSpPr>
          <p:nvPr/>
        </p:nvCxnSpPr>
        <p:spPr>
          <a:xfrm flipV="1">
            <a:off x="9108104" y="2041571"/>
            <a:ext cx="1001405" cy="2482"/>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4E02DFE-FB91-DB87-30CD-449D17C79F91}"/>
              </a:ext>
            </a:extLst>
          </p:cNvPr>
          <p:cNvCxnSpPr>
            <a:cxnSpLocks/>
            <a:stCxn id="43" idx="2"/>
            <a:endCxn id="104" idx="0"/>
          </p:cNvCxnSpPr>
          <p:nvPr/>
        </p:nvCxnSpPr>
        <p:spPr>
          <a:xfrm flipH="1">
            <a:off x="10777238" y="2365571"/>
            <a:ext cx="1" cy="986097"/>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AE285A3F-D50A-A0BA-34BF-E260104F9451}"/>
              </a:ext>
            </a:extLst>
          </p:cNvPr>
          <p:cNvGrpSpPr/>
          <p:nvPr/>
        </p:nvGrpSpPr>
        <p:grpSpPr>
          <a:xfrm>
            <a:off x="3883259" y="1514401"/>
            <a:ext cx="543739" cy="809005"/>
            <a:chOff x="2521888" y="935831"/>
            <a:chExt cx="543739" cy="809005"/>
          </a:xfrm>
        </p:grpSpPr>
        <p:grpSp>
          <p:nvGrpSpPr>
            <p:cNvPr id="12" name="Group 11">
              <a:extLst>
                <a:ext uri="{FF2B5EF4-FFF2-40B4-BE49-F238E27FC236}">
                  <a16:creationId xmlns:a16="http://schemas.microsoft.com/office/drawing/2014/main" id="{5620BEEF-B2BE-548B-0A6F-A44DC9964DB1}"/>
                </a:ext>
              </a:extLst>
            </p:cNvPr>
            <p:cNvGrpSpPr>
              <a:grpSpLocks noChangeAspect="1"/>
            </p:cNvGrpSpPr>
            <p:nvPr/>
          </p:nvGrpSpPr>
          <p:grpSpPr>
            <a:xfrm>
              <a:off x="2532757" y="1222836"/>
              <a:ext cx="522000" cy="522000"/>
              <a:chOff x="4344415" y="1381675"/>
              <a:chExt cx="720000" cy="720000"/>
            </a:xfrm>
          </p:grpSpPr>
          <p:sp>
            <p:nvSpPr>
              <p:cNvPr id="8" name="Oval 7">
                <a:extLst>
                  <a:ext uri="{FF2B5EF4-FFF2-40B4-BE49-F238E27FC236}">
                    <a16:creationId xmlns:a16="http://schemas.microsoft.com/office/drawing/2014/main" id="{04F64373-8985-F3C7-5905-9730750B0591}"/>
                  </a:ext>
                </a:extLst>
              </p:cNvPr>
              <p:cNvSpPr/>
              <p:nvPr/>
            </p:nvSpPr>
            <p:spPr>
              <a:xfrm>
                <a:off x="4344415" y="1381675"/>
                <a:ext cx="720000" cy="720000"/>
              </a:xfrm>
              <a:prstGeom prst="ellipse">
                <a:avLst/>
              </a:prstGeom>
              <a:solidFill>
                <a:srgbClr val="FF8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6" name="Picture 5">
                <a:extLst>
                  <a:ext uri="{FF2B5EF4-FFF2-40B4-BE49-F238E27FC236}">
                    <a16:creationId xmlns:a16="http://schemas.microsoft.com/office/drawing/2014/main" id="{A75CC5C6-9506-E5BF-AB18-425821079B0E}"/>
                  </a:ext>
                </a:extLst>
              </p:cNvPr>
              <p:cNvPicPr>
                <a:picLocks noChangeAspect="1"/>
              </p:cNvPicPr>
              <p:nvPr/>
            </p:nvPicPr>
            <p:blipFill rotWithShape="1">
              <a:blip r:embed="rId7"/>
              <a:srcRect l="11714" t="13042" r="8387" b="7729"/>
              <a:stretch/>
            </p:blipFill>
            <p:spPr>
              <a:xfrm>
                <a:off x="4462882" y="1595156"/>
                <a:ext cx="483065" cy="293036"/>
              </a:xfrm>
              <a:prstGeom prst="rect">
                <a:avLst/>
              </a:prstGeom>
            </p:spPr>
          </p:pic>
        </p:grpSp>
        <p:sp>
          <p:nvSpPr>
            <p:cNvPr id="96" name="TextBox 95">
              <a:extLst>
                <a:ext uri="{FF2B5EF4-FFF2-40B4-BE49-F238E27FC236}">
                  <a16:creationId xmlns:a16="http://schemas.microsoft.com/office/drawing/2014/main" id="{4B66525B-4EE3-40D4-EDEB-EC7E254AA394}"/>
                </a:ext>
              </a:extLst>
            </p:cNvPr>
            <p:cNvSpPr txBox="1"/>
            <p:nvPr/>
          </p:nvSpPr>
          <p:spPr>
            <a:xfrm>
              <a:off x="2521888" y="935831"/>
              <a:ext cx="543739" cy="276999"/>
            </a:xfrm>
            <a:prstGeom prst="rect">
              <a:avLst/>
            </a:prstGeom>
            <a:noFill/>
          </p:spPr>
          <p:txBody>
            <a:bodyPr wrap="none" rtlCol="0">
              <a:spAutoFit/>
            </a:bodyPr>
            <a:lstStyle/>
            <a:p>
              <a:r>
                <a:rPr lang="ru-RU" sz="1200" b="1" dirty="0">
                  <a:solidFill>
                    <a:schemeClr val="tx1">
                      <a:lumMod val="75000"/>
                      <a:lumOff val="25000"/>
                    </a:schemeClr>
                  </a:solidFill>
                </a:rPr>
                <a:t>Старт</a:t>
              </a:r>
              <a:endParaRPr lang="en-RU" sz="1200" b="1" dirty="0">
                <a:solidFill>
                  <a:schemeClr val="tx1">
                    <a:lumMod val="75000"/>
                    <a:lumOff val="25000"/>
                  </a:schemeClr>
                </a:solidFill>
              </a:endParaRPr>
            </a:p>
          </p:txBody>
        </p:sp>
      </p:grpSp>
      <p:grpSp>
        <p:nvGrpSpPr>
          <p:cNvPr id="117" name="Group 116">
            <a:extLst>
              <a:ext uri="{FF2B5EF4-FFF2-40B4-BE49-F238E27FC236}">
                <a16:creationId xmlns:a16="http://schemas.microsoft.com/office/drawing/2014/main" id="{E6927587-E342-4791-038B-1C8C3852FE2B}"/>
              </a:ext>
            </a:extLst>
          </p:cNvPr>
          <p:cNvGrpSpPr/>
          <p:nvPr/>
        </p:nvGrpSpPr>
        <p:grpSpPr>
          <a:xfrm>
            <a:off x="8167128" y="3351668"/>
            <a:ext cx="3284990" cy="2687552"/>
            <a:chOff x="7245794" y="2844422"/>
            <a:chExt cx="3284990" cy="2996960"/>
          </a:xfrm>
        </p:grpSpPr>
        <p:sp>
          <p:nvSpPr>
            <p:cNvPr id="104" name="Diamond 103">
              <a:extLst>
                <a:ext uri="{FF2B5EF4-FFF2-40B4-BE49-F238E27FC236}">
                  <a16:creationId xmlns:a16="http://schemas.microsoft.com/office/drawing/2014/main" id="{D87396D7-8597-E522-C613-933A4A29B750}"/>
                </a:ext>
              </a:extLst>
            </p:cNvPr>
            <p:cNvSpPr/>
            <p:nvPr/>
          </p:nvSpPr>
          <p:spPr>
            <a:xfrm>
              <a:off x="9522888" y="2844422"/>
              <a:ext cx="666031" cy="663263"/>
            </a:xfrm>
            <a:prstGeom prst="diamond">
              <a:avLst/>
            </a:prstGeom>
            <a:solidFill>
              <a:srgbClr val="FFF3AB"/>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grpSp>
          <p:nvGrpSpPr>
            <p:cNvPr id="22" name="Group 21">
              <a:extLst>
                <a:ext uri="{FF2B5EF4-FFF2-40B4-BE49-F238E27FC236}">
                  <a16:creationId xmlns:a16="http://schemas.microsoft.com/office/drawing/2014/main" id="{C1BB6D1B-FE1D-9C4C-493B-4CA18D313506}"/>
                </a:ext>
              </a:extLst>
            </p:cNvPr>
            <p:cNvGrpSpPr>
              <a:grpSpLocks noChangeAspect="1"/>
            </p:cNvGrpSpPr>
            <p:nvPr/>
          </p:nvGrpSpPr>
          <p:grpSpPr>
            <a:xfrm>
              <a:off x="7640581" y="4968439"/>
              <a:ext cx="522000" cy="522000"/>
              <a:chOff x="1856613" y="3816033"/>
              <a:chExt cx="720000" cy="720000"/>
            </a:xfrm>
          </p:grpSpPr>
          <p:sp>
            <p:nvSpPr>
              <p:cNvPr id="19" name="Oval 18">
                <a:extLst>
                  <a:ext uri="{FF2B5EF4-FFF2-40B4-BE49-F238E27FC236}">
                    <a16:creationId xmlns:a16="http://schemas.microsoft.com/office/drawing/2014/main" id="{C09BDEF7-0D53-4944-ACFB-3EE7FF8F095D}"/>
                  </a:ext>
                </a:extLst>
              </p:cNvPr>
              <p:cNvSpPr/>
              <p:nvPr/>
            </p:nvSpPr>
            <p:spPr>
              <a:xfrm>
                <a:off x="1856613" y="3816033"/>
                <a:ext cx="720000" cy="720000"/>
              </a:xfrm>
              <a:prstGeom prst="ellipse">
                <a:avLst/>
              </a:prstGeom>
              <a:solidFill>
                <a:srgbClr val="FF8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7" name="Picture 16">
                <a:extLst>
                  <a:ext uri="{FF2B5EF4-FFF2-40B4-BE49-F238E27FC236}">
                    <a16:creationId xmlns:a16="http://schemas.microsoft.com/office/drawing/2014/main" id="{7B294BE1-C9DE-1734-41F3-BD4E1E4F5F75}"/>
                  </a:ext>
                </a:extLst>
              </p:cNvPr>
              <p:cNvPicPr>
                <a:picLocks noChangeAspect="1"/>
              </p:cNvPicPr>
              <p:nvPr/>
            </p:nvPicPr>
            <p:blipFill rotWithShape="1">
              <a:blip r:embed="rId8"/>
              <a:srcRect l="18829" t="8448" r="11607" b="10635"/>
              <a:stretch/>
            </p:blipFill>
            <p:spPr>
              <a:xfrm>
                <a:off x="2052248" y="4016710"/>
                <a:ext cx="328730" cy="318645"/>
              </a:xfrm>
              <a:prstGeom prst="rect">
                <a:avLst/>
              </a:prstGeom>
            </p:spPr>
          </p:pic>
        </p:grpSp>
        <p:cxnSp>
          <p:nvCxnSpPr>
            <p:cNvPr id="61" name="Straight Arrow Connector 60">
              <a:extLst>
                <a:ext uri="{FF2B5EF4-FFF2-40B4-BE49-F238E27FC236}">
                  <a16:creationId xmlns:a16="http://schemas.microsoft.com/office/drawing/2014/main" id="{13D08B2F-D3E4-8FF5-83E7-5905B662FF48}"/>
                </a:ext>
              </a:extLst>
            </p:cNvPr>
            <p:cNvCxnSpPr>
              <a:cxnSpLocks/>
              <a:stCxn id="104" idx="2"/>
              <a:endCxn id="39" idx="0"/>
            </p:cNvCxnSpPr>
            <p:nvPr/>
          </p:nvCxnSpPr>
          <p:spPr>
            <a:xfrm>
              <a:off x="9855904" y="3507685"/>
              <a:ext cx="1" cy="1400239"/>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24C5E84-0F4F-BC8B-BC33-AB6D8E1E0D4E}"/>
                </a:ext>
              </a:extLst>
            </p:cNvPr>
            <p:cNvCxnSpPr>
              <a:cxnSpLocks/>
              <a:stCxn id="39" idx="1"/>
              <a:endCxn id="19" idx="6"/>
            </p:cNvCxnSpPr>
            <p:nvPr/>
          </p:nvCxnSpPr>
          <p:spPr>
            <a:xfrm flipH="1" flipV="1">
              <a:off x="8162581" y="5229439"/>
              <a:ext cx="1025594" cy="2485"/>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8C19C07B-E14B-0507-087B-FAD1249693B5}"/>
                </a:ext>
              </a:extLst>
            </p:cNvPr>
            <p:cNvCxnSpPr>
              <a:cxnSpLocks/>
              <a:stCxn id="104" idx="1"/>
              <a:endCxn id="28" idx="3"/>
            </p:cNvCxnSpPr>
            <p:nvPr/>
          </p:nvCxnSpPr>
          <p:spPr>
            <a:xfrm flipH="1" flipV="1">
              <a:off x="8581253" y="3170854"/>
              <a:ext cx="941635" cy="520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5EA09A2F-E29F-685C-B6C2-8328677D196B}"/>
                </a:ext>
              </a:extLst>
            </p:cNvPr>
            <p:cNvCxnSpPr>
              <a:cxnSpLocks/>
              <a:stCxn id="28" idx="2"/>
              <a:endCxn id="19" idx="0"/>
            </p:cNvCxnSpPr>
            <p:nvPr/>
          </p:nvCxnSpPr>
          <p:spPr>
            <a:xfrm flipH="1">
              <a:off x="7901581" y="3494854"/>
              <a:ext cx="11943" cy="1473585"/>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1F6AD7A1-FB0D-240B-F255-69A55CF55B0F}"/>
                </a:ext>
              </a:extLst>
            </p:cNvPr>
            <p:cNvGrpSpPr/>
            <p:nvPr/>
          </p:nvGrpSpPr>
          <p:grpSpPr>
            <a:xfrm>
              <a:off x="7245794" y="2846854"/>
              <a:ext cx="1335459" cy="648000"/>
              <a:chOff x="6468688" y="2859685"/>
              <a:chExt cx="1335459" cy="648000"/>
            </a:xfrm>
          </p:grpSpPr>
          <p:grpSp>
            <p:nvGrpSpPr>
              <p:cNvPr id="31" name="Group 30">
                <a:extLst>
                  <a:ext uri="{FF2B5EF4-FFF2-40B4-BE49-F238E27FC236}">
                    <a16:creationId xmlns:a16="http://schemas.microsoft.com/office/drawing/2014/main" id="{FBA0F160-1C8D-A20C-57C0-465B4FB029FB}"/>
                  </a:ext>
                </a:extLst>
              </p:cNvPr>
              <p:cNvGrpSpPr>
                <a:grpSpLocks noChangeAspect="1"/>
              </p:cNvGrpSpPr>
              <p:nvPr/>
            </p:nvGrpSpPr>
            <p:grpSpPr>
              <a:xfrm>
                <a:off x="6468688" y="2859685"/>
                <a:ext cx="1335459" cy="648000"/>
                <a:chOff x="303815" y="3669051"/>
                <a:chExt cx="2340606" cy="1135724"/>
              </a:xfrm>
            </p:grpSpPr>
            <p:sp>
              <p:nvSpPr>
                <p:cNvPr id="28" name="Rounded Rectangle 27">
                  <a:extLst>
                    <a:ext uri="{FF2B5EF4-FFF2-40B4-BE49-F238E27FC236}">
                      <a16:creationId xmlns:a16="http://schemas.microsoft.com/office/drawing/2014/main" id="{7A5AB88D-6BE6-7230-0604-ED85BDCCD3E2}"/>
                    </a:ext>
                  </a:extLst>
                </p:cNvPr>
                <p:cNvSpPr/>
                <p:nvPr/>
              </p:nvSpPr>
              <p:spPr>
                <a:xfrm>
                  <a:off x="303815" y="3669051"/>
                  <a:ext cx="2340606" cy="1135724"/>
                </a:xfrm>
                <a:prstGeom prst="roundRect">
                  <a:avLst>
                    <a:gd name="adj" fmla="val 4539"/>
                  </a:avLst>
                </a:prstGeom>
                <a:solidFill>
                  <a:srgbClr val="FFF3AB"/>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5" name="Picture 24">
                  <a:extLst>
                    <a:ext uri="{FF2B5EF4-FFF2-40B4-BE49-F238E27FC236}">
                      <a16:creationId xmlns:a16="http://schemas.microsoft.com/office/drawing/2014/main" id="{DACB8D02-3B4B-826C-D530-CE31B8DF2920}"/>
                    </a:ext>
                  </a:extLst>
                </p:cNvPr>
                <p:cNvPicPr>
                  <a:picLocks noChangeAspect="1"/>
                </p:cNvPicPr>
                <p:nvPr/>
              </p:nvPicPr>
              <p:blipFill rotWithShape="1">
                <a:blip r:embed="rId9"/>
                <a:srcRect t="10886" r="4389"/>
                <a:stretch/>
              </p:blipFill>
              <p:spPr>
                <a:xfrm>
                  <a:off x="372981" y="3791611"/>
                  <a:ext cx="576999" cy="378135"/>
                </a:xfrm>
                <a:prstGeom prst="rect">
                  <a:avLst/>
                </a:prstGeom>
              </p:spPr>
            </p:pic>
          </p:grpSp>
          <p:sp>
            <p:nvSpPr>
              <p:cNvPr id="88" name="TextBox 87">
                <a:extLst>
                  <a:ext uri="{FF2B5EF4-FFF2-40B4-BE49-F238E27FC236}">
                    <a16:creationId xmlns:a16="http://schemas.microsoft.com/office/drawing/2014/main" id="{F80CC81A-E35D-AD0A-43C3-80A8D8380C74}"/>
                  </a:ext>
                </a:extLst>
              </p:cNvPr>
              <p:cNvSpPr txBox="1"/>
              <p:nvPr/>
            </p:nvSpPr>
            <p:spPr>
              <a:xfrm>
                <a:off x="6857562" y="2892149"/>
                <a:ext cx="685957" cy="276999"/>
              </a:xfrm>
              <a:prstGeom prst="rect">
                <a:avLst/>
              </a:prstGeom>
              <a:noFill/>
            </p:spPr>
            <p:txBody>
              <a:bodyPr wrap="none" rtlCol="0">
                <a:spAutoFit/>
              </a:bodyPr>
              <a:lstStyle/>
              <a:p>
                <a:r>
                  <a:rPr lang="ru-RU" sz="1200" b="1" dirty="0">
                    <a:solidFill>
                      <a:schemeClr val="tx1">
                        <a:lumMod val="75000"/>
                        <a:lumOff val="25000"/>
                      </a:schemeClr>
                    </a:solidFill>
                  </a:rPr>
                  <a:t>Робот 3</a:t>
                </a:r>
                <a:endParaRPr lang="en-RU" sz="1200" b="1" dirty="0">
                  <a:solidFill>
                    <a:schemeClr val="tx1">
                      <a:lumMod val="75000"/>
                      <a:lumOff val="25000"/>
                    </a:schemeClr>
                  </a:solidFill>
                </a:endParaRPr>
              </a:p>
            </p:txBody>
          </p:sp>
        </p:grpSp>
        <p:grpSp>
          <p:nvGrpSpPr>
            <p:cNvPr id="113" name="Group 112">
              <a:extLst>
                <a:ext uri="{FF2B5EF4-FFF2-40B4-BE49-F238E27FC236}">
                  <a16:creationId xmlns:a16="http://schemas.microsoft.com/office/drawing/2014/main" id="{79A45D1F-092B-D97A-01CB-53E451744074}"/>
                </a:ext>
              </a:extLst>
            </p:cNvPr>
            <p:cNvGrpSpPr/>
            <p:nvPr/>
          </p:nvGrpSpPr>
          <p:grpSpPr>
            <a:xfrm>
              <a:off x="9188175" y="4907924"/>
              <a:ext cx="1342609" cy="648000"/>
              <a:chOff x="9188175" y="4907924"/>
              <a:chExt cx="1342609" cy="648000"/>
            </a:xfrm>
          </p:grpSpPr>
          <p:grpSp>
            <p:nvGrpSpPr>
              <p:cNvPr id="42" name="Group 41">
                <a:extLst>
                  <a:ext uri="{FF2B5EF4-FFF2-40B4-BE49-F238E27FC236}">
                    <a16:creationId xmlns:a16="http://schemas.microsoft.com/office/drawing/2014/main" id="{2BEC037D-28CD-FC82-FFF4-395AF18FA6D1}"/>
                  </a:ext>
                </a:extLst>
              </p:cNvPr>
              <p:cNvGrpSpPr>
                <a:grpSpLocks noChangeAspect="1"/>
              </p:cNvGrpSpPr>
              <p:nvPr/>
            </p:nvGrpSpPr>
            <p:grpSpPr>
              <a:xfrm>
                <a:off x="9188175" y="4907924"/>
                <a:ext cx="1335459" cy="648000"/>
                <a:chOff x="285566" y="4575868"/>
                <a:chExt cx="2340606" cy="1135724"/>
              </a:xfrm>
              <a:noFill/>
            </p:grpSpPr>
            <p:sp>
              <p:nvSpPr>
                <p:cNvPr id="39" name="Rounded Rectangle 38">
                  <a:extLst>
                    <a:ext uri="{FF2B5EF4-FFF2-40B4-BE49-F238E27FC236}">
                      <a16:creationId xmlns:a16="http://schemas.microsoft.com/office/drawing/2014/main" id="{EA0DF49F-1019-4BB6-2F50-04E0B5B98C92}"/>
                    </a:ext>
                  </a:extLst>
                </p:cNvPr>
                <p:cNvSpPr/>
                <p:nvPr/>
              </p:nvSpPr>
              <p:spPr>
                <a:xfrm>
                  <a:off x="285566" y="4575868"/>
                  <a:ext cx="2340606" cy="1135724"/>
                </a:xfrm>
                <a:prstGeom prst="roundRect">
                  <a:avLst>
                    <a:gd name="adj" fmla="val 4539"/>
                  </a:avLst>
                </a:prstGeom>
                <a:grp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3" name="Picture 22">
                  <a:extLst>
                    <a:ext uri="{FF2B5EF4-FFF2-40B4-BE49-F238E27FC236}">
                      <a16:creationId xmlns:a16="http://schemas.microsoft.com/office/drawing/2014/main" id="{BE003C70-8A44-5D2F-732B-047C5875C250}"/>
                    </a:ext>
                  </a:extLst>
                </p:cNvPr>
                <p:cNvPicPr>
                  <a:picLocks noChangeAspect="1"/>
                </p:cNvPicPr>
                <p:nvPr/>
              </p:nvPicPr>
              <p:blipFill>
                <a:blip r:embed="rId10"/>
                <a:stretch>
                  <a:fillRect/>
                </a:stretch>
              </p:blipFill>
              <p:spPr>
                <a:xfrm>
                  <a:off x="430024" y="4709842"/>
                  <a:ext cx="410227" cy="410227"/>
                </a:xfrm>
                <a:prstGeom prst="rect">
                  <a:avLst/>
                </a:prstGeom>
                <a:grpFill/>
              </p:spPr>
            </p:pic>
          </p:grpSp>
          <p:sp>
            <p:nvSpPr>
              <p:cNvPr id="89" name="TextBox 88">
                <a:extLst>
                  <a:ext uri="{FF2B5EF4-FFF2-40B4-BE49-F238E27FC236}">
                    <a16:creationId xmlns:a16="http://schemas.microsoft.com/office/drawing/2014/main" id="{43BD296B-ACF0-DCEE-D2F2-783B76E2B808}"/>
                  </a:ext>
                </a:extLst>
              </p:cNvPr>
              <p:cNvSpPr txBox="1"/>
              <p:nvPr/>
            </p:nvSpPr>
            <p:spPr>
              <a:xfrm>
                <a:off x="9439010" y="4909593"/>
                <a:ext cx="1091774" cy="646331"/>
              </a:xfrm>
              <a:prstGeom prst="rect">
                <a:avLst/>
              </a:prstGeom>
              <a:noFill/>
            </p:spPr>
            <p:txBody>
              <a:bodyPr wrap="none" rtlCol="0">
                <a:spAutoFit/>
              </a:bodyPr>
              <a:lstStyle/>
              <a:p>
                <a:r>
                  <a:rPr lang="ru-RU" sz="1200" b="1" dirty="0">
                    <a:solidFill>
                      <a:schemeClr val="tx1">
                        <a:lumMod val="75000"/>
                        <a:lumOff val="25000"/>
                      </a:schemeClr>
                    </a:solidFill>
                  </a:rPr>
                  <a:t>Экранная</a:t>
                </a:r>
              </a:p>
              <a:p>
                <a:r>
                  <a:rPr lang="ru-RU" sz="1200" b="1" dirty="0">
                    <a:solidFill>
                      <a:schemeClr val="tx1">
                        <a:lumMod val="75000"/>
                        <a:lumOff val="25000"/>
                      </a:schemeClr>
                    </a:solidFill>
                  </a:rPr>
                  <a:t>Форма 2 для</a:t>
                </a:r>
              </a:p>
              <a:p>
                <a:r>
                  <a:rPr lang="ru-RU" sz="1200" b="1" dirty="0">
                    <a:solidFill>
                      <a:schemeClr val="tx1">
                        <a:lumMod val="75000"/>
                        <a:lumOff val="25000"/>
                      </a:schemeClr>
                    </a:solidFill>
                  </a:rPr>
                  <a:t>пользователя</a:t>
                </a:r>
                <a:endParaRPr lang="en-RU" sz="1200" b="1" dirty="0">
                  <a:solidFill>
                    <a:schemeClr val="tx1">
                      <a:lumMod val="75000"/>
                      <a:lumOff val="25000"/>
                    </a:schemeClr>
                  </a:solidFill>
                </a:endParaRPr>
              </a:p>
            </p:txBody>
          </p:sp>
        </p:grpSp>
        <p:sp>
          <p:nvSpPr>
            <p:cNvPr id="91" name="TextBox 90">
              <a:extLst>
                <a:ext uri="{FF2B5EF4-FFF2-40B4-BE49-F238E27FC236}">
                  <a16:creationId xmlns:a16="http://schemas.microsoft.com/office/drawing/2014/main" id="{CCFB9FC9-7BB6-5404-802E-297BE9F32463}"/>
                </a:ext>
              </a:extLst>
            </p:cNvPr>
            <p:cNvSpPr txBox="1"/>
            <p:nvPr/>
          </p:nvSpPr>
          <p:spPr>
            <a:xfrm>
              <a:off x="9653956" y="3967662"/>
              <a:ext cx="403893" cy="276999"/>
            </a:xfrm>
            <a:prstGeom prst="rect">
              <a:avLst/>
            </a:prstGeom>
            <a:solidFill>
              <a:schemeClr val="bg1"/>
            </a:solidFill>
          </p:spPr>
          <p:txBody>
            <a:bodyPr wrap="none" rtlCol="0">
              <a:spAutoFit/>
            </a:bodyPr>
            <a:lstStyle/>
            <a:p>
              <a:r>
                <a:rPr lang="ru-RU" sz="1200" b="1" dirty="0">
                  <a:solidFill>
                    <a:schemeClr val="tx1">
                      <a:lumMod val="75000"/>
                      <a:lumOff val="25000"/>
                    </a:schemeClr>
                  </a:solidFill>
                </a:rPr>
                <a:t>нет</a:t>
              </a:r>
              <a:endParaRPr lang="en-RU" sz="1200" b="1" dirty="0">
                <a:solidFill>
                  <a:schemeClr val="tx1">
                    <a:lumMod val="75000"/>
                    <a:lumOff val="25000"/>
                  </a:schemeClr>
                </a:solidFill>
              </a:endParaRPr>
            </a:p>
          </p:txBody>
        </p:sp>
        <p:sp>
          <p:nvSpPr>
            <p:cNvPr id="92" name="TextBox 91">
              <a:extLst>
                <a:ext uri="{FF2B5EF4-FFF2-40B4-BE49-F238E27FC236}">
                  <a16:creationId xmlns:a16="http://schemas.microsoft.com/office/drawing/2014/main" id="{813182C8-20EB-EAFB-13CD-9A0CBC5EAF6D}"/>
                </a:ext>
              </a:extLst>
            </p:cNvPr>
            <p:cNvSpPr txBox="1"/>
            <p:nvPr/>
          </p:nvSpPr>
          <p:spPr>
            <a:xfrm>
              <a:off x="8874058" y="3032354"/>
              <a:ext cx="349776" cy="276999"/>
            </a:xfrm>
            <a:prstGeom prst="rect">
              <a:avLst/>
            </a:prstGeom>
            <a:solidFill>
              <a:schemeClr val="bg1"/>
            </a:solidFill>
          </p:spPr>
          <p:txBody>
            <a:bodyPr wrap="none" rtlCol="0">
              <a:spAutoFit/>
            </a:bodyPr>
            <a:lstStyle/>
            <a:p>
              <a:r>
                <a:rPr lang="ru-RU" sz="1200" b="1" dirty="0">
                  <a:solidFill>
                    <a:schemeClr val="tx1">
                      <a:lumMod val="75000"/>
                      <a:lumOff val="25000"/>
                    </a:schemeClr>
                  </a:solidFill>
                </a:rPr>
                <a:t>да</a:t>
              </a:r>
              <a:endParaRPr lang="en-RU" sz="1200" b="1" dirty="0">
                <a:solidFill>
                  <a:schemeClr val="tx1">
                    <a:lumMod val="75000"/>
                    <a:lumOff val="25000"/>
                  </a:schemeClr>
                </a:solidFill>
              </a:endParaRPr>
            </a:p>
          </p:txBody>
        </p:sp>
        <p:sp>
          <p:nvSpPr>
            <p:cNvPr id="97" name="TextBox 96">
              <a:extLst>
                <a:ext uri="{FF2B5EF4-FFF2-40B4-BE49-F238E27FC236}">
                  <a16:creationId xmlns:a16="http://schemas.microsoft.com/office/drawing/2014/main" id="{62128E5A-F0FB-7307-E2AA-9455E829519D}"/>
                </a:ext>
              </a:extLst>
            </p:cNvPr>
            <p:cNvSpPr txBox="1"/>
            <p:nvPr/>
          </p:nvSpPr>
          <p:spPr>
            <a:xfrm>
              <a:off x="7563017" y="5564383"/>
              <a:ext cx="665567" cy="276999"/>
            </a:xfrm>
            <a:prstGeom prst="rect">
              <a:avLst/>
            </a:prstGeom>
            <a:noFill/>
          </p:spPr>
          <p:txBody>
            <a:bodyPr wrap="none" rtlCol="0">
              <a:spAutoFit/>
            </a:bodyPr>
            <a:lstStyle/>
            <a:p>
              <a:r>
                <a:rPr lang="ru-RU" sz="1200" b="1" dirty="0">
                  <a:solidFill>
                    <a:schemeClr val="tx1">
                      <a:lumMod val="75000"/>
                      <a:lumOff val="25000"/>
                    </a:schemeClr>
                  </a:solidFill>
                </a:rPr>
                <a:t>Финиш</a:t>
              </a:r>
              <a:endParaRPr lang="en-RU" sz="1200" b="1" dirty="0">
                <a:solidFill>
                  <a:schemeClr val="tx1">
                    <a:lumMod val="75000"/>
                    <a:lumOff val="25000"/>
                  </a:schemeClr>
                </a:solidFill>
              </a:endParaRPr>
            </a:p>
          </p:txBody>
        </p:sp>
      </p:grpSp>
      <p:grpSp>
        <p:nvGrpSpPr>
          <p:cNvPr id="9" name="Group 8">
            <a:extLst>
              <a:ext uri="{FF2B5EF4-FFF2-40B4-BE49-F238E27FC236}">
                <a16:creationId xmlns:a16="http://schemas.microsoft.com/office/drawing/2014/main" id="{8EFB24A5-0400-A004-3DCC-170DCDD78F98}"/>
              </a:ext>
            </a:extLst>
          </p:cNvPr>
          <p:cNvGrpSpPr/>
          <p:nvPr/>
        </p:nvGrpSpPr>
        <p:grpSpPr>
          <a:xfrm>
            <a:off x="7772645" y="1720053"/>
            <a:ext cx="1335459" cy="648000"/>
            <a:chOff x="3161318" y="1157289"/>
            <a:chExt cx="1335459" cy="648000"/>
          </a:xfrm>
        </p:grpSpPr>
        <p:grpSp>
          <p:nvGrpSpPr>
            <p:cNvPr id="14" name="Group 13">
              <a:extLst>
                <a:ext uri="{FF2B5EF4-FFF2-40B4-BE49-F238E27FC236}">
                  <a16:creationId xmlns:a16="http://schemas.microsoft.com/office/drawing/2014/main" id="{AB1C186A-7240-DEC6-B9ED-C6EC7ABA5587}"/>
                </a:ext>
              </a:extLst>
            </p:cNvPr>
            <p:cNvGrpSpPr>
              <a:grpSpLocks noChangeAspect="1"/>
            </p:cNvGrpSpPr>
            <p:nvPr/>
          </p:nvGrpSpPr>
          <p:grpSpPr>
            <a:xfrm>
              <a:off x="3161318" y="1157289"/>
              <a:ext cx="1335459" cy="648000"/>
              <a:chOff x="1597296" y="2141937"/>
              <a:chExt cx="2340606" cy="1135724"/>
            </a:xfrm>
          </p:grpSpPr>
          <p:sp>
            <p:nvSpPr>
              <p:cNvPr id="18" name="Rounded Rectangle 17">
                <a:extLst>
                  <a:ext uri="{FF2B5EF4-FFF2-40B4-BE49-F238E27FC236}">
                    <a16:creationId xmlns:a16="http://schemas.microsoft.com/office/drawing/2014/main" id="{E5E1A461-EDDC-1258-3039-86D2628F14CA}"/>
                  </a:ext>
                </a:extLst>
              </p:cNvPr>
              <p:cNvSpPr/>
              <p:nvPr/>
            </p:nvSpPr>
            <p:spPr>
              <a:xfrm>
                <a:off x="1597296" y="2141937"/>
                <a:ext cx="2340606" cy="1135724"/>
              </a:xfrm>
              <a:prstGeom prst="roundRect">
                <a:avLst>
                  <a:gd name="adj" fmla="val 4539"/>
                </a:avLst>
              </a:prstGeom>
              <a:solidFill>
                <a:srgbClr val="FFFFFF"/>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0" name="Picture 19">
                <a:extLst>
                  <a:ext uri="{FF2B5EF4-FFF2-40B4-BE49-F238E27FC236}">
                    <a16:creationId xmlns:a16="http://schemas.microsoft.com/office/drawing/2014/main" id="{8FA56CAB-98A9-B4B7-619E-B794DE447E80}"/>
                  </a:ext>
                </a:extLst>
              </p:cNvPr>
              <p:cNvPicPr>
                <a:picLocks noChangeAspect="1"/>
              </p:cNvPicPr>
              <p:nvPr/>
            </p:nvPicPr>
            <p:blipFill>
              <a:blip r:embed="rId5"/>
              <a:stretch>
                <a:fillRect/>
              </a:stretch>
            </p:blipFill>
            <p:spPr>
              <a:xfrm>
                <a:off x="1654627" y="2222358"/>
                <a:ext cx="600670" cy="394191"/>
              </a:xfrm>
              <a:prstGeom prst="rect">
                <a:avLst/>
              </a:prstGeom>
            </p:spPr>
          </p:pic>
        </p:grpSp>
        <p:sp>
          <p:nvSpPr>
            <p:cNvPr id="15" name="TextBox 14">
              <a:extLst>
                <a:ext uri="{FF2B5EF4-FFF2-40B4-BE49-F238E27FC236}">
                  <a16:creationId xmlns:a16="http://schemas.microsoft.com/office/drawing/2014/main" id="{F1864F25-4819-5E70-374A-4A102573E05A}"/>
                </a:ext>
              </a:extLst>
            </p:cNvPr>
            <p:cNvSpPr txBox="1"/>
            <p:nvPr/>
          </p:nvSpPr>
          <p:spPr>
            <a:xfrm>
              <a:off x="3563622" y="1205599"/>
              <a:ext cx="501291" cy="184666"/>
            </a:xfrm>
            <a:prstGeom prst="rect">
              <a:avLst/>
            </a:prstGeom>
            <a:noFill/>
          </p:spPr>
          <p:txBody>
            <a:bodyPr wrap="none" lIns="0" tIns="0" rIns="0" bIns="0" rtlCol="0">
              <a:spAutoFit/>
            </a:bodyPr>
            <a:lstStyle/>
            <a:p>
              <a:r>
                <a:rPr lang="ru-RU" sz="1200" b="1" dirty="0">
                  <a:solidFill>
                    <a:schemeClr val="tx1">
                      <a:lumMod val="75000"/>
                      <a:lumOff val="25000"/>
                    </a:schemeClr>
                  </a:solidFill>
                </a:rPr>
                <a:t>Робот 2</a:t>
              </a:r>
              <a:endParaRPr lang="en-RU" sz="1200" b="1" dirty="0">
                <a:solidFill>
                  <a:schemeClr val="tx1">
                    <a:lumMod val="75000"/>
                    <a:lumOff val="25000"/>
                  </a:schemeClr>
                </a:solidFill>
              </a:endParaRPr>
            </a:p>
          </p:txBody>
        </p:sp>
      </p:grpSp>
      <p:grpSp>
        <p:nvGrpSpPr>
          <p:cNvPr id="33" name="Group 32">
            <a:extLst>
              <a:ext uri="{FF2B5EF4-FFF2-40B4-BE49-F238E27FC236}">
                <a16:creationId xmlns:a16="http://schemas.microsoft.com/office/drawing/2014/main" id="{BC05F330-07B6-0B5B-1BDE-422310859376}"/>
              </a:ext>
            </a:extLst>
          </p:cNvPr>
          <p:cNvGrpSpPr/>
          <p:nvPr/>
        </p:nvGrpSpPr>
        <p:grpSpPr>
          <a:xfrm>
            <a:off x="1553770" y="1727133"/>
            <a:ext cx="1335459" cy="648000"/>
            <a:chOff x="5805741" y="1170541"/>
            <a:chExt cx="1335459" cy="648000"/>
          </a:xfrm>
        </p:grpSpPr>
        <p:grpSp>
          <p:nvGrpSpPr>
            <p:cNvPr id="34" name="Group 33">
              <a:extLst>
                <a:ext uri="{FF2B5EF4-FFF2-40B4-BE49-F238E27FC236}">
                  <a16:creationId xmlns:a16="http://schemas.microsoft.com/office/drawing/2014/main" id="{B65B2439-1D0A-C9B8-1633-3E4AFC0E1D6A}"/>
                </a:ext>
              </a:extLst>
            </p:cNvPr>
            <p:cNvGrpSpPr>
              <a:grpSpLocks noChangeAspect="1"/>
            </p:cNvGrpSpPr>
            <p:nvPr/>
          </p:nvGrpSpPr>
          <p:grpSpPr>
            <a:xfrm>
              <a:off x="5805741" y="1170541"/>
              <a:ext cx="1335459" cy="648000"/>
              <a:chOff x="303815" y="4941234"/>
              <a:chExt cx="2340606" cy="1135724"/>
            </a:xfrm>
          </p:grpSpPr>
          <p:sp>
            <p:nvSpPr>
              <p:cNvPr id="37" name="Rounded Rectangle 36">
                <a:extLst>
                  <a:ext uri="{FF2B5EF4-FFF2-40B4-BE49-F238E27FC236}">
                    <a16:creationId xmlns:a16="http://schemas.microsoft.com/office/drawing/2014/main" id="{481B436D-64AD-F2DE-E75E-4C2D0AADA7DB}"/>
                  </a:ext>
                </a:extLst>
              </p:cNvPr>
              <p:cNvSpPr/>
              <p:nvPr/>
            </p:nvSpPr>
            <p:spPr>
              <a:xfrm>
                <a:off x="303815" y="4941234"/>
                <a:ext cx="2340606" cy="1135724"/>
              </a:xfrm>
              <a:prstGeom prst="roundRect">
                <a:avLst>
                  <a:gd name="adj" fmla="val 4539"/>
                </a:avLst>
              </a:prstGeom>
              <a:solidFill>
                <a:srgbClr val="B7EFFF"/>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38" name="Picture 37">
                <a:extLst>
                  <a:ext uri="{FF2B5EF4-FFF2-40B4-BE49-F238E27FC236}">
                    <a16:creationId xmlns:a16="http://schemas.microsoft.com/office/drawing/2014/main" id="{92ACA16D-E0E1-68A3-AFFF-6756D86851F8}"/>
                  </a:ext>
                </a:extLst>
              </p:cNvPr>
              <p:cNvPicPr>
                <a:picLocks noChangeAspect="1"/>
              </p:cNvPicPr>
              <p:nvPr/>
            </p:nvPicPr>
            <p:blipFill rotWithShape="1">
              <a:blip r:embed="rId11"/>
              <a:srcRect l="6455" t="11717" r="6978" b="7987"/>
              <a:stretch/>
            </p:blipFill>
            <p:spPr>
              <a:xfrm>
                <a:off x="387969" y="5032889"/>
                <a:ext cx="551312" cy="335826"/>
              </a:xfrm>
              <a:prstGeom prst="rect">
                <a:avLst/>
              </a:prstGeom>
            </p:spPr>
          </p:pic>
        </p:grpSp>
        <p:sp>
          <p:nvSpPr>
            <p:cNvPr id="35" name="TextBox 34">
              <a:extLst>
                <a:ext uri="{FF2B5EF4-FFF2-40B4-BE49-F238E27FC236}">
                  <a16:creationId xmlns:a16="http://schemas.microsoft.com/office/drawing/2014/main" id="{B7BC053B-F7E4-DA0D-F7F1-8D7BE0B1C0A8}"/>
                </a:ext>
              </a:extLst>
            </p:cNvPr>
            <p:cNvSpPr txBox="1"/>
            <p:nvPr/>
          </p:nvSpPr>
          <p:spPr>
            <a:xfrm>
              <a:off x="6249610" y="1205599"/>
              <a:ext cx="490647" cy="184666"/>
            </a:xfrm>
            <a:prstGeom prst="rect">
              <a:avLst/>
            </a:prstGeom>
            <a:noFill/>
          </p:spPr>
          <p:txBody>
            <a:bodyPr wrap="none" lIns="0" tIns="0" rIns="0" bIns="0" rtlCol="0">
              <a:spAutoFit/>
            </a:bodyPr>
            <a:lstStyle/>
            <a:p>
              <a:r>
                <a:rPr lang="ru-RU" sz="1200" b="1" dirty="0">
                  <a:solidFill>
                    <a:schemeClr val="tx1">
                      <a:lumMod val="75000"/>
                      <a:lumOff val="25000"/>
                    </a:schemeClr>
                  </a:solidFill>
                </a:rPr>
                <a:t>Чат-бот</a:t>
              </a:r>
              <a:endParaRPr lang="en-RU" sz="1200" b="1" dirty="0">
                <a:solidFill>
                  <a:schemeClr val="tx1">
                    <a:lumMod val="75000"/>
                    <a:lumOff val="25000"/>
                  </a:schemeClr>
                </a:solidFill>
              </a:endParaRPr>
            </a:p>
          </p:txBody>
        </p:sp>
      </p:grpSp>
      <p:cxnSp>
        <p:nvCxnSpPr>
          <p:cNvPr id="45" name="Straight Arrow Connector 44">
            <a:extLst>
              <a:ext uri="{FF2B5EF4-FFF2-40B4-BE49-F238E27FC236}">
                <a16:creationId xmlns:a16="http://schemas.microsoft.com/office/drawing/2014/main" id="{A5BF3A63-509E-D6DD-4EED-3309D449AA10}"/>
              </a:ext>
            </a:extLst>
          </p:cNvPr>
          <p:cNvCxnSpPr>
            <a:cxnSpLocks/>
            <a:stCxn id="37" idx="3"/>
          </p:cNvCxnSpPr>
          <p:nvPr/>
        </p:nvCxnSpPr>
        <p:spPr>
          <a:xfrm flipV="1">
            <a:off x="2889229" y="2044118"/>
            <a:ext cx="1012275" cy="7015"/>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id="{867F4C5A-35C2-4C91-9928-EEC78231D1EC}"/>
              </a:ext>
            </a:extLst>
          </p:cNvPr>
          <p:cNvSpPr/>
          <p:nvPr/>
        </p:nvSpPr>
        <p:spPr>
          <a:xfrm>
            <a:off x="1311839" y="1200389"/>
            <a:ext cx="8533520" cy="369332"/>
          </a:xfrm>
          <a:prstGeom prst="rect">
            <a:avLst/>
          </a:prstGeom>
        </p:spPr>
        <p:txBody>
          <a:bodyPr wrap="square">
            <a:spAutoFit/>
          </a:bodyPr>
          <a:lstStyle/>
          <a:p>
            <a:pPr algn="ctr"/>
            <a:r>
              <a:rPr lang="ru-RU" dirty="0">
                <a:solidFill>
                  <a:srgbClr val="C00000"/>
                </a:solidFill>
              </a:rPr>
              <a:t>ПОСТРОЕНИЕ СЦЕНАРИЕВА БИЗНЕС-ПРОЦЕССОВ В ВИДЕ РАБОТАЮЩЕЙ БЛОК-СХЕМЫ</a:t>
            </a:r>
          </a:p>
        </p:txBody>
      </p:sp>
    </p:spTree>
    <p:extLst>
      <p:ext uri="{BB962C8B-B14F-4D97-AF65-F5344CB8AC3E}">
        <p14:creationId xmlns:p14="http://schemas.microsoft.com/office/powerpoint/2010/main" val="38256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12C719-8E27-D0FE-E812-8A304446D8DB}"/>
              </a:ext>
            </a:extLst>
          </p:cNvPr>
          <p:cNvPicPr>
            <a:picLocks noChangeAspect="1"/>
          </p:cNvPicPr>
          <p:nvPr/>
        </p:nvPicPr>
        <p:blipFill rotWithShape="1">
          <a:blip r:embed="rId3"/>
          <a:srcRect l="12007" t="12426" r="36855" b="12315"/>
          <a:stretch/>
        </p:blipFill>
        <p:spPr>
          <a:xfrm>
            <a:off x="1781867" y="1460199"/>
            <a:ext cx="4763276" cy="4652467"/>
          </a:xfrm>
          <a:prstGeom prst="rect">
            <a:avLst/>
          </a:prstGeom>
          <a:ln>
            <a:noFill/>
          </a:ln>
          <a:effectLst>
            <a:softEdge rad="112500"/>
          </a:effectLst>
        </p:spPr>
      </p:pic>
      <p:sp>
        <p:nvSpPr>
          <p:cNvPr id="10" name="Прямоугольник 9">
            <a:extLst>
              <a:ext uri="{FF2B5EF4-FFF2-40B4-BE49-F238E27FC236}">
                <a16:creationId xmlns:a16="http://schemas.microsoft.com/office/drawing/2014/main" id="{4ECC4021-3655-3E5C-8926-793E0AE546E4}"/>
              </a:ext>
            </a:extLst>
          </p:cNvPr>
          <p:cNvSpPr/>
          <p:nvPr/>
        </p:nvSpPr>
        <p:spPr>
          <a:xfrm>
            <a:off x="360000" y="316800"/>
            <a:ext cx="75809" cy="360000"/>
          </a:xfrm>
          <a:prstGeom prst="rect">
            <a:avLst/>
          </a:prstGeom>
          <a:solidFill>
            <a:srgbClr val="CE3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extLst>
              <a:ext uri="{FF2B5EF4-FFF2-40B4-BE49-F238E27FC236}">
                <a16:creationId xmlns:a16="http://schemas.microsoft.com/office/drawing/2014/main" id="{B4A8B3DE-86E2-44C5-8BC0-3122B438E511}"/>
              </a:ext>
            </a:extLst>
          </p:cNvPr>
          <p:cNvSpPr txBox="1"/>
          <p:nvPr/>
        </p:nvSpPr>
        <p:spPr>
          <a:xfrm>
            <a:off x="6318503" y="1843949"/>
            <a:ext cx="5330767" cy="3970318"/>
          </a:xfrm>
          <a:prstGeom prst="rect">
            <a:avLst/>
          </a:prstGeom>
          <a:noFill/>
        </p:spPr>
        <p:txBody>
          <a:bodyPr wrap="square">
            <a:spAutoFit/>
          </a:bodyPr>
          <a:lstStyle/>
          <a:p>
            <a:pPr marL="285750" indent="-285750" algn="just">
              <a:spcAft>
                <a:spcPts val="1800"/>
              </a:spcAft>
              <a:buFont typeface="Arial" panose="020B0604020202020204" pitchFamily="34" charset="0"/>
              <a:buChar char="•"/>
            </a:pPr>
            <a:r>
              <a:rPr lang="ru-RU" sz="1600" b="1" dirty="0">
                <a:solidFill>
                  <a:schemeClr val="tx1">
                    <a:lumMod val="75000"/>
                    <a:lumOff val="25000"/>
                  </a:schemeClr>
                </a:solidFill>
              </a:rPr>
              <a:t>Создание и редактирование </a:t>
            </a:r>
            <a:r>
              <a:rPr lang="ru-RU" sz="1600" dirty="0">
                <a:solidFill>
                  <a:schemeClr val="tx1">
                    <a:lumMod val="75000"/>
                    <a:lumOff val="25000"/>
                  </a:schemeClr>
                </a:solidFill>
              </a:rPr>
              <a:t>экранных форм из готовых блоков</a:t>
            </a:r>
          </a:p>
          <a:p>
            <a:pPr marL="285750" indent="-285750" algn="just">
              <a:spcAft>
                <a:spcPts val="1800"/>
              </a:spcAft>
              <a:buFont typeface="Arial" panose="020B0604020202020204" pitchFamily="34" charset="0"/>
              <a:buChar char="•"/>
            </a:pPr>
            <a:r>
              <a:rPr lang="ru-RU" sz="1600" dirty="0">
                <a:solidFill>
                  <a:schemeClr val="tx1">
                    <a:lumMod val="75000"/>
                    <a:lumOff val="25000"/>
                  </a:schemeClr>
                </a:solidFill>
              </a:rPr>
              <a:t>Возможность </a:t>
            </a:r>
            <a:r>
              <a:rPr lang="ru-RU" sz="1600" b="1" dirty="0">
                <a:solidFill>
                  <a:schemeClr val="tx1">
                    <a:lumMod val="75000"/>
                    <a:lumOff val="25000"/>
                  </a:schemeClr>
                </a:solidFill>
              </a:rPr>
              <a:t>использования документов </a:t>
            </a:r>
            <a:r>
              <a:rPr lang="ru-RU" sz="1600" dirty="0">
                <a:solidFill>
                  <a:schemeClr val="tx1">
                    <a:lumMod val="75000"/>
                    <a:lumOff val="25000"/>
                  </a:schemeClr>
                </a:solidFill>
              </a:rPr>
              <a:t>в качестве входных и выходных параметров, передаваемых  между экранными формами и роботами</a:t>
            </a:r>
          </a:p>
          <a:p>
            <a:pPr marL="285750" indent="-285750" algn="just">
              <a:spcAft>
                <a:spcPts val="1800"/>
              </a:spcAft>
              <a:buFont typeface="Arial" panose="020B0604020202020204" pitchFamily="34" charset="0"/>
              <a:buChar char="•"/>
            </a:pPr>
            <a:r>
              <a:rPr lang="ru-RU" sz="1600" b="1" dirty="0">
                <a:solidFill>
                  <a:schemeClr val="tx1">
                    <a:lumMod val="75000"/>
                    <a:lumOff val="25000"/>
                  </a:schemeClr>
                </a:solidFill>
              </a:rPr>
              <a:t>Кастомизация стилей и поведения </a:t>
            </a:r>
            <a:r>
              <a:rPr lang="ru-RU" sz="1600" dirty="0">
                <a:solidFill>
                  <a:schemeClr val="tx1">
                    <a:lumMod val="75000"/>
                    <a:lumOff val="25000"/>
                  </a:schemeClr>
                </a:solidFill>
              </a:rPr>
              <a:t>элементов экранной формы посредством кода на </a:t>
            </a:r>
            <a:r>
              <a:rPr lang="en-US" sz="1600" dirty="0">
                <a:solidFill>
                  <a:schemeClr val="tx1">
                    <a:lumMod val="75000"/>
                    <a:lumOff val="25000"/>
                  </a:schemeClr>
                </a:solidFill>
              </a:rPr>
              <a:t>CSS </a:t>
            </a:r>
            <a:r>
              <a:rPr lang="ru-RU" sz="1600" dirty="0">
                <a:solidFill>
                  <a:schemeClr val="tx1">
                    <a:lumMod val="75000"/>
                    <a:lumOff val="25000"/>
                  </a:schemeClr>
                </a:solidFill>
              </a:rPr>
              <a:t>и </a:t>
            </a:r>
            <a:r>
              <a:rPr lang="en-US" sz="1600" dirty="0">
                <a:solidFill>
                  <a:schemeClr val="tx1">
                    <a:lumMod val="75000"/>
                    <a:lumOff val="25000"/>
                  </a:schemeClr>
                </a:solidFill>
              </a:rPr>
              <a:t>JS</a:t>
            </a:r>
            <a:endParaRPr lang="ru-RU" sz="1600" dirty="0">
              <a:solidFill>
                <a:schemeClr val="tx1">
                  <a:lumMod val="75000"/>
                  <a:lumOff val="25000"/>
                </a:schemeClr>
              </a:solidFill>
            </a:endParaRPr>
          </a:p>
          <a:p>
            <a:pPr marL="285750" indent="-285750" algn="just">
              <a:spcAft>
                <a:spcPts val="600"/>
              </a:spcAft>
              <a:buFont typeface="Arial" panose="020B0604020202020204" pitchFamily="34" charset="0"/>
              <a:buChar char="•"/>
            </a:pPr>
            <a:r>
              <a:rPr lang="ru-RU" sz="1600" b="1" dirty="0">
                <a:solidFill>
                  <a:schemeClr val="tx1">
                    <a:lumMod val="75000"/>
                    <a:lumOff val="25000"/>
                  </a:schemeClr>
                </a:solidFill>
              </a:rPr>
              <a:t>Настройка внешнего вида </a:t>
            </a:r>
            <a:r>
              <a:rPr lang="ru-RU" sz="1600" dirty="0">
                <a:solidFill>
                  <a:schemeClr val="tx1">
                    <a:lumMod val="75000"/>
                    <a:lumOff val="25000"/>
                  </a:schemeClr>
                </a:solidFill>
              </a:rPr>
              <a:t>экранных форм под корпоративный брендбук</a:t>
            </a:r>
            <a:r>
              <a:rPr lang="en-US" sz="1600" dirty="0">
                <a:solidFill>
                  <a:schemeClr val="tx1">
                    <a:lumMod val="75000"/>
                    <a:lumOff val="25000"/>
                  </a:schemeClr>
                </a:solidFill>
              </a:rPr>
              <a:t>:</a:t>
            </a:r>
          </a:p>
          <a:p>
            <a:pPr marL="742950" lvl="1" indent="-285750" algn="just">
              <a:spcAft>
                <a:spcPts val="600"/>
              </a:spcAft>
              <a:buFont typeface="Arial" panose="020B0604020202020204" pitchFamily="34" charset="0"/>
              <a:buChar char="•"/>
            </a:pPr>
            <a:r>
              <a:rPr lang="ru-RU" sz="1600" dirty="0">
                <a:solidFill>
                  <a:schemeClr val="tx1">
                    <a:lumMod val="75000"/>
                    <a:lumOff val="25000"/>
                  </a:schemeClr>
                </a:solidFill>
              </a:rPr>
              <a:t>Настройка шрифтов</a:t>
            </a:r>
          </a:p>
          <a:p>
            <a:pPr marL="742950" lvl="1" indent="-285750" algn="just">
              <a:spcAft>
                <a:spcPts val="600"/>
              </a:spcAft>
              <a:buFont typeface="Arial" panose="020B0604020202020204" pitchFamily="34" charset="0"/>
              <a:buChar char="•"/>
            </a:pPr>
            <a:r>
              <a:rPr lang="ru-RU" sz="1600" dirty="0">
                <a:solidFill>
                  <a:schemeClr val="tx1">
                    <a:lumMod val="75000"/>
                    <a:lumOff val="25000"/>
                  </a:schemeClr>
                </a:solidFill>
              </a:rPr>
              <a:t>Настройка цвета блоков и фона</a:t>
            </a:r>
          </a:p>
          <a:p>
            <a:pPr marL="742950" lvl="1" indent="-285750" algn="just">
              <a:spcAft>
                <a:spcPts val="600"/>
              </a:spcAft>
              <a:buFont typeface="Arial" panose="020B0604020202020204" pitchFamily="34" charset="0"/>
              <a:buChar char="•"/>
            </a:pPr>
            <a:r>
              <a:rPr lang="ru-RU" sz="1600" dirty="0">
                <a:solidFill>
                  <a:schemeClr val="tx1">
                    <a:lumMod val="75000"/>
                    <a:lumOff val="25000"/>
                  </a:schemeClr>
                </a:solidFill>
              </a:rPr>
              <a:t>Использование корпоративных иконок и кнопок</a:t>
            </a:r>
            <a:endParaRPr lang="en-RU" sz="1600" dirty="0">
              <a:solidFill>
                <a:schemeClr val="tx1">
                  <a:lumMod val="75000"/>
                  <a:lumOff val="25000"/>
                </a:schemeClr>
              </a:solidFill>
            </a:endParaRPr>
          </a:p>
        </p:txBody>
      </p:sp>
      <p:pic>
        <p:nvPicPr>
          <p:cNvPr id="40" name="Picture 39">
            <a:extLst>
              <a:ext uri="{FF2B5EF4-FFF2-40B4-BE49-F238E27FC236}">
                <a16:creationId xmlns:a16="http://schemas.microsoft.com/office/drawing/2014/main" id="{11D769FC-379E-C49D-A9C0-198806EFD108}"/>
              </a:ext>
            </a:extLst>
          </p:cNvPr>
          <p:cNvPicPr>
            <a:picLocks noChangeAspect="1"/>
          </p:cNvPicPr>
          <p:nvPr/>
        </p:nvPicPr>
        <p:blipFill>
          <a:blip r:embed="rId4"/>
          <a:stretch>
            <a:fillRect/>
          </a:stretch>
        </p:blipFill>
        <p:spPr>
          <a:xfrm>
            <a:off x="10636431" y="6035123"/>
            <a:ext cx="1302803" cy="532450"/>
          </a:xfrm>
          <a:prstGeom prst="rect">
            <a:avLst/>
          </a:prstGeom>
        </p:spPr>
      </p:pic>
      <p:sp>
        <p:nvSpPr>
          <p:cNvPr id="11" name="TextBox 10">
            <a:extLst>
              <a:ext uri="{FF2B5EF4-FFF2-40B4-BE49-F238E27FC236}">
                <a16:creationId xmlns:a16="http://schemas.microsoft.com/office/drawing/2014/main" id="{F33D1931-0404-8402-5625-BF72CF54B3FD}"/>
              </a:ext>
            </a:extLst>
          </p:cNvPr>
          <p:cNvSpPr txBox="1"/>
          <p:nvPr/>
        </p:nvSpPr>
        <p:spPr>
          <a:xfrm>
            <a:off x="494034" y="234000"/>
            <a:ext cx="115741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b="1" spc="300" dirty="0">
                <a:solidFill>
                  <a:schemeClr val="tx1">
                    <a:lumMod val="75000"/>
                    <a:lumOff val="25000"/>
                  </a:schemeClr>
                </a:solidFill>
                <a:latin typeface="Calibri" panose="020F0502020204030204" pitchFamily="34" charset="0"/>
                <a:ea typeface="+mn-lt"/>
                <a:cs typeface="Calibri" panose="020F0502020204030204" pitchFamily="34" charset="0"/>
              </a:rPr>
              <a:t>Продвинутый конструктор экранных форм</a:t>
            </a:r>
            <a:endParaRPr kumimoji="0" lang="ru-RU" sz="2800" b="1" i="0" u="none" strike="noStrike" kern="1200" cap="none" spc="300" normalizeH="0" baseline="0" noProof="0" dirty="0">
              <a:ln>
                <a:noFill/>
              </a:ln>
              <a:solidFill>
                <a:schemeClr val="tx1">
                  <a:lumMod val="75000"/>
                  <a:lumOff val="25000"/>
                </a:schemeClr>
              </a:solidFill>
              <a:effectLst/>
              <a:uLnTx/>
              <a:uFillTx/>
              <a:latin typeface="Calibri" panose="020F0502020204030204" pitchFamily="34" charset="0"/>
              <a:ea typeface="+mn-lt"/>
              <a:cs typeface="Calibri" panose="020F0502020204030204" pitchFamily="34" charset="0"/>
            </a:endParaRPr>
          </a:p>
        </p:txBody>
      </p:sp>
      <p:pic>
        <p:nvPicPr>
          <p:cNvPr id="4" name="Graphic 3">
            <a:extLst>
              <a:ext uri="{FF2B5EF4-FFF2-40B4-BE49-F238E27FC236}">
                <a16:creationId xmlns:a16="http://schemas.microsoft.com/office/drawing/2014/main" id="{BA8286F7-DE70-A680-95E8-AC01A297AC4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91200" y="175210"/>
            <a:ext cx="640800" cy="640800"/>
          </a:xfrm>
          <a:prstGeom prst="rect">
            <a:avLst/>
          </a:prstGeom>
        </p:spPr>
      </p:pic>
      <p:pic>
        <p:nvPicPr>
          <p:cNvPr id="7" name="Picture 6">
            <a:extLst>
              <a:ext uri="{FF2B5EF4-FFF2-40B4-BE49-F238E27FC236}">
                <a16:creationId xmlns:a16="http://schemas.microsoft.com/office/drawing/2014/main" id="{39C7C366-7829-127C-E362-C02EC0731F5D}"/>
              </a:ext>
            </a:extLst>
          </p:cNvPr>
          <p:cNvPicPr>
            <a:picLocks noChangeAspect="1"/>
          </p:cNvPicPr>
          <p:nvPr/>
        </p:nvPicPr>
        <p:blipFill>
          <a:blip r:embed="rId7"/>
          <a:stretch>
            <a:fillRect/>
          </a:stretch>
        </p:blipFill>
        <p:spPr>
          <a:xfrm>
            <a:off x="360000" y="745334"/>
            <a:ext cx="1655411" cy="5984650"/>
          </a:xfrm>
          <a:prstGeom prst="rect">
            <a:avLst/>
          </a:prstGeom>
          <a:ln>
            <a:noFill/>
          </a:ln>
          <a:effectLst>
            <a:softEdge rad="112500"/>
          </a:effectLst>
        </p:spPr>
      </p:pic>
      <p:sp>
        <p:nvSpPr>
          <p:cNvPr id="2" name="Прямоугольник 1">
            <a:extLst>
              <a:ext uri="{FF2B5EF4-FFF2-40B4-BE49-F238E27FC236}">
                <a16:creationId xmlns:a16="http://schemas.microsoft.com/office/drawing/2014/main" id="{E98EC3DD-63C2-417A-A772-65F177DC4F86}"/>
              </a:ext>
            </a:extLst>
          </p:cNvPr>
          <p:cNvSpPr/>
          <p:nvPr/>
        </p:nvSpPr>
        <p:spPr>
          <a:xfrm>
            <a:off x="2240280" y="745334"/>
            <a:ext cx="9125712" cy="646331"/>
          </a:xfrm>
          <a:prstGeom prst="rect">
            <a:avLst/>
          </a:prstGeom>
        </p:spPr>
        <p:txBody>
          <a:bodyPr wrap="square">
            <a:spAutoFit/>
          </a:bodyPr>
          <a:lstStyle/>
          <a:p>
            <a:pPr algn="ctr"/>
            <a:r>
              <a:rPr lang="ru-RU" b="1" dirty="0">
                <a:solidFill>
                  <a:srgbClr val="C72229"/>
                </a:solidFill>
                <a:cs typeface="Arial" panose="020B0604020202020204" pitchFamily="34" charset="0"/>
              </a:rPr>
              <a:t>СОЗДАНИЕ ЭКРАННЫХ ФОРМ</a:t>
            </a:r>
          </a:p>
          <a:p>
            <a:pPr algn="ctr"/>
            <a:r>
              <a:rPr lang="ru-RU" dirty="0">
                <a:solidFill>
                  <a:schemeClr val="tx1">
                    <a:lumMod val="75000"/>
                    <a:lumOff val="25000"/>
                  </a:schemeClr>
                </a:solidFill>
                <a:cs typeface="Arial" panose="020B0604020202020204" pitchFamily="34" charset="0"/>
              </a:rPr>
              <a:t>для выполнения пользователями задач в рамках сквозного бизнес-процесса </a:t>
            </a:r>
          </a:p>
        </p:txBody>
      </p:sp>
    </p:spTree>
    <p:extLst>
      <p:ext uri="{BB962C8B-B14F-4D97-AF65-F5344CB8AC3E}">
        <p14:creationId xmlns:p14="http://schemas.microsoft.com/office/powerpoint/2010/main" val="93316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a:extLst>
              <a:ext uri="{FF2B5EF4-FFF2-40B4-BE49-F238E27FC236}">
                <a16:creationId xmlns:a16="http://schemas.microsoft.com/office/drawing/2014/main" id="{FE0F0CB7-69C0-42C3-8680-9178BD9BF69A}"/>
              </a:ext>
            </a:extLst>
          </p:cNvPr>
          <p:cNvSpPr txBox="1"/>
          <p:nvPr/>
        </p:nvSpPr>
        <p:spPr>
          <a:xfrm>
            <a:off x="491386" y="234000"/>
            <a:ext cx="1069717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2800" b="1" kern="0" spc="300" dirty="0">
                <a:solidFill>
                  <a:schemeClr val="tx1">
                    <a:lumMod val="75000"/>
                    <a:lumOff val="25000"/>
                  </a:schemeClr>
                </a:solidFill>
                <a:ea typeface="+mn-lt"/>
                <a:cs typeface="Calibri" panose="020F0502020204030204"/>
              </a:rPr>
              <a:t>Пример сквозного процесса с использованием цифровых сотрудников</a:t>
            </a:r>
            <a:endParaRPr kumimoji="0" lang="en-US" altLang="ru-RU" sz="2800" b="1" i="0" u="none" strike="noStrike" kern="1200" cap="none" spc="300" normalizeH="0" baseline="0" noProof="0" dirty="0">
              <a:ln>
                <a:noFill/>
              </a:ln>
              <a:solidFill>
                <a:schemeClr val="tx1">
                  <a:lumMod val="75000"/>
                  <a:lumOff val="25000"/>
                </a:schemeClr>
              </a:solidFill>
              <a:effectLst/>
              <a:uLnTx/>
              <a:uFillTx/>
              <a:ea typeface="+mn-lt"/>
              <a:cs typeface="Calibri" panose="020F0502020204030204"/>
            </a:endParaRPr>
          </a:p>
        </p:txBody>
      </p:sp>
      <p:sp>
        <p:nvSpPr>
          <p:cNvPr id="97" name="Прямоугольник 96">
            <a:extLst>
              <a:ext uri="{FF2B5EF4-FFF2-40B4-BE49-F238E27FC236}">
                <a16:creationId xmlns:a16="http://schemas.microsoft.com/office/drawing/2014/main" id="{4F918997-9342-44FF-9456-967F9A3D1512}"/>
              </a:ext>
            </a:extLst>
          </p:cNvPr>
          <p:cNvSpPr/>
          <p:nvPr/>
        </p:nvSpPr>
        <p:spPr>
          <a:xfrm>
            <a:off x="360000" y="316800"/>
            <a:ext cx="75809" cy="360000"/>
          </a:xfrm>
          <a:prstGeom prst="rect">
            <a:avLst/>
          </a:prstGeom>
          <a:solidFill>
            <a:srgbClr val="C7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0" name="Group 109">
            <a:extLst>
              <a:ext uri="{FF2B5EF4-FFF2-40B4-BE49-F238E27FC236}">
                <a16:creationId xmlns:a16="http://schemas.microsoft.com/office/drawing/2014/main" id="{755D7EF6-2302-013F-05DB-1B8409B82040}"/>
              </a:ext>
            </a:extLst>
          </p:cNvPr>
          <p:cNvGrpSpPr/>
          <p:nvPr/>
        </p:nvGrpSpPr>
        <p:grpSpPr>
          <a:xfrm>
            <a:off x="849700" y="1356850"/>
            <a:ext cx="10492601" cy="4887631"/>
            <a:chOff x="849700" y="1161031"/>
            <a:chExt cx="10492601" cy="5037193"/>
          </a:xfrm>
        </p:grpSpPr>
        <p:sp>
          <p:nvSpPr>
            <p:cNvPr id="4" name="Скругленный прямоугольник 3"/>
            <p:cNvSpPr/>
            <p:nvPr/>
          </p:nvSpPr>
          <p:spPr>
            <a:xfrm>
              <a:off x="2424274" y="2291746"/>
              <a:ext cx="7162178" cy="3906478"/>
            </a:xfrm>
            <a:prstGeom prst="roundRect">
              <a:avLst/>
            </a:prstGeom>
            <a:noFill/>
            <a:ln w="28575">
              <a:solidFill>
                <a:srgbClr val="CE3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nSpc>
                  <a:spcPct val="107000"/>
                </a:lnSpc>
                <a:spcAft>
                  <a:spcPts val="800"/>
                </a:spcAft>
              </a:pPr>
              <a:r>
                <a:rPr lang="ru-RU" b="1" dirty="0">
                  <a:solidFill>
                    <a:schemeClr val="tx1">
                      <a:lumMod val="75000"/>
                      <a:lumOff val="25000"/>
                    </a:schemeClr>
                  </a:solidFill>
                  <a:ea typeface="Times New Roman" panose="02020603050405020304" pitchFamily="18" charset="0"/>
                  <a:cs typeface="Calibri" panose="020F0502020204030204" pitchFamily="34" charset="0"/>
                </a:rPr>
                <a:t>Заказчик: </a:t>
              </a:r>
              <a:r>
                <a:rPr lang="ru-RU" dirty="0">
                  <a:solidFill>
                    <a:schemeClr val="tx1">
                      <a:lumMod val="75000"/>
                      <a:lumOff val="25000"/>
                    </a:schemeClr>
                  </a:solidFill>
                  <a:ea typeface="Times New Roman" panose="02020603050405020304" pitchFamily="18" charset="0"/>
                  <a:cs typeface="Calibri" panose="020F0502020204030204" pitchFamily="34" charset="0"/>
                </a:rPr>
                <a:t>предприятие оборонного комплекса</a:t>
              </a:r>
              <a:endParaRPr lang="ru-RU" dirty="0">
                <a:solidFill>
                  <a:schemeClr val="tx1">
                    <a:lumMod val="75000"/>
                    <a:lumOff val="25000"/>
                  </a:schemeClr>
                </a:solidFill>
                <a:ea typeface="Calibri" panose="020F0502020204030204" pitchFamily="34" charset="0"/>
                <a:cs typeface="Times New Roman" panose="02020603050405020304" pitchFamily="18" charset="0"/>
              </a:endParaRPr>
            </a:p>
            <a:p>
              <a:pPr marL="228600">
                <a:lnSpc>
                  <a:spcPct val="107000"/>
                </a:lnSpc>
                <a:spcAft>
                  <a:spcPts val="800"/>
                </a:spcAft>
              </a:pPr>
              <a:r>
                <a:rPr lang="ru-RU" b="1" dirty="0">
                  <a:solidFill>
                    <a:schemeClr val="tx1">
                      <a:lumMod val="75000"/>
                      <a:lumOff val="25000"/>
                    </a:schemeClr>
                  </a:solidFill>
                  <a:ea typeface="Times New Roman" panose="02020603050405020304" pitchFamily="18" charset="0"/>
                  <a:cs typeface="Calibri" panose="020F0502020204030204" pitchFamily="34" charset="0"/>
                </a:rPr>
                <a:t>Задача: </a:t>
              </a:r>
              <a:r>
                <a:rPr lang="ru-RU" dirty="0">
                  <a:solidFill>
                    <a:schemeClr val="tx1">
                      <a:lumMod val="75000"/>
                      <a:lumOff val="25000"/>
                    </a:schemeClr>
                  </a:solidFill>
                  <a:ea typeface="Times New Roman" panose="02020603050405020304" pitchFamily="18" charset="0"/>
                  <a:cs typeface="Calibri" panose="020F0502020204030204" pitchFamily="34" charset="0"/>
                </a:rPr>
                <a:t>ускорить обработку заявок по технической поддержке</a:t>
              </a:r>
              <a:endParaRPr lang="ru-RU" dirty="0">
                <a:solidFill>
                  <a:schemeClr val="tx1">
                    <a:lumMod val="75000"/>
                    <a:lumOff val="25000"/>
                  </a:schemeClr>
                </a:solidFill>
                <a:ea typeface="Calibri" panose="020F0502020204030204" pitchFamily="34" charset="0"/>
                <a:cs typeface="Times New Roman" panose="02020603050405020304" pitchFamily="18" charset="0"/>
              </a:endParaRPr>
            </a:p>
            <a:p>
              <a:pPr marL="228600">
                <a:lnSpc>
                  <a:spcPct val="107000"/>
                </a:lnSpc>
                <a:spcAft>
                  <a:spcPts val="800"/>
                </a:spcAft>
              </a:pPr>
              <a:r>
                <a:rPr lang="ru-RU" b="1" dirty="0">
                  <a:solidFill>
                    <a:schemeClr val="tx1">
                      <a:lumMod val="75000"/>
                      <a:lumOff val="25000"/>
                    </a:schemeClr>
                  </a:solidFill>
                  <a:ea typeface="Times New Roman" panose="02020603050405020304" pitchFamily="18" charset="0"/>
                  <a:cs typeface="Calibri" panose="020F0502020204030204" pitchFamily="34" charset="0"/>
                </a:rPr>
                <a:t>Ключевые требования: </a:t>
              </a:r>
              <a:endParaRPr lang="ru-RU" b="1" dirty="0">
                <a:solidFill>
                  <a:schemeClr val="tx1">
                    <a:lumMod val="75000"/>
                    <a:lumOff val="25000"/>
                  </a:schemeClr>
                </a:solidFill>
                <a:ea typeface="Calibri" panose="020F0502020204030204" pitchFamily="34" charset="0"/>
                <a:cs typeface="Times New Roman" panose="02020603050405020304" pitchFamily="18" charset="0"/>
              </a:endParaRPr>
            </a:p>
            <a:p>
              <a:pPr marL="571500" indent="-342900">
                <a:lnSpc>
                  <a:spcPct val="107000"/>
                </a:lnSpc>
                <a:spcAft>
                  <a:spcPts val="800"/>
                </a:spcAft>
                <a:buAutoNum type="arabicParenR"/>
              </a:pPr>
              <a:r>
                <a:rPr lang="ru-RU" dirty="0">
                  <a:solidFill>
                    <a:schemeClr val="tx1">
                      <a:lumMod val="75000"/>
                      <a:lumOff val="25000"/>
                    </a:schemeClr>
                  </a:solidFill>
                </a:rPr>
                <a:t>согласование запросов с сотрудниками ИБ</a:t>
              </a:r>
            </a:p>
            <a:p>
              <a:pPr marL="571500" indent="-342900">
                <a:lnSpc>
                  <a:spcPct val="107000"/>
                </a:lnSpc>
                <a:spcAft>
                  <a:spcPts val="800"/>
                </a:spcAft>
                <a:buAutoNum type="arabicParenR"/>
              </a:pPr>
              <a:r>
                <a:rPr lang="ru-RU" dirty="0">
                  <a:solidFill>
                    <a:schemeClr val="tx1">
                      <a:lumMod val="75000"/>
                      <a:lumOff val="25000"/>
                    </a:schemeClr>
                  </a:solidFill>
                  <a:ea typeface="Calibri" panose="020F0502020204030204" pitchFamily="34" charset="0"/>
                  <a:cs typeface="Calibri" panose="020F0502020204030204" pitchFamily="34" charset="0"/>
                </a:rPr>
                <a:t>роботизация как простых (сброс пароля) так и сложных (классификация обращений) процессов</a:t>
              </a:r>
            </a:p>
            <a:p>
              <a:pPr marL="571500" indent="-342900">
                <a:lnSpc>
                  <a:spcPct val="107000"/>
                </a:lnSpc>
                <a:spcAft>
                  <a:spcPts val="800"/>
                </a:spcAft>
                <a:buAutoNum type="arabicParenR"/>
              </a:pPr>
              <a:r>
                <a:rPr lang="ru-RU" dirty="0">
                  <a:solidFill>
                    <a:schemeClr val="tx1">
                      <a:lumMod val="75000"/>
                      <a:lumOff val="25000"/>
                    </a:schemeClr>
                  </a:solidFill>
                  <a:ea typeface="Calibri" panose="020F0502020204030204" pitchFamily="34" charset="0"/>
                  <a:cs typeface="Calibri" panose="020F0502020204030204" pitchFamily="34" charset="0"/>
                </a:rPr>
                <a:t>использование компонентов ИИ для распознавания текста</a:t>
              </a:r>
            </a:p>
            <a:p>
              <a:pPr marL="571500" indent="-342900">
                <a:lnSpc>
                  <a:spcPct val="107000"/>
                </a:lnSpc>
                <a:spcAft>
                  <a:spcPts val="800"/>
                </a:spcAft>
                <a:buAutoNum type="arabicParenR"/>
              </a:pPr>
              <a:r>
                <a:rPr lang="ru-RU" dirty="0">
                  <a:solidFill>
                    <a:schemeClr val="tx1">
                      <a:lumMod val="75000"/>
                      <a:lumOff val="25000"/>
                    </a:schemeClr>
                  </a:solidFill>
                  <a:ea typeface="Calibri" panose="020F0502020204030204" pitchFamily="34" charset="0"/>
                  <a:cs typeface="Calibri" panose="020F0502020204030204" pitchFamily="34" charset="0"/>
                </a:rPr>
                <a:t>распределение задач между разными роботами</a:t>
              </a:r>
            </a:p>
          </p:txBody>
        </p:sp>
        <p:grpSp>
          <p:nvGrpSpPr>
            <p:cNvPr id="109" name="Group 108">
              <a:extLst>
                <a:ext uri="{FF2B5EF4-FFF2-40B4-BE49-F238E27FC236}">
                  <a16:creationId xmlns:a16="http://schemas.microsoft.com/office/drawing/2014/main" id="{DD5A9697-801A-13AE-186A-E88AAEEBC8F0}"/>
                </a:ext>
              </a:extLst>
            </p:cNvPr>
            <p:cNvGrpSpPr/>
            <p:nvPr/>
          </p:nvGrpSpPr>
          <p:grpSpPr>
            <a:xfrm>
              <a:off x="849700" y="1161031"/>
              <a:ext cx="10492601" cy="881342"/>
              <a:chOff x="613721" y="980551"/>
              <a:chExt cx="10492601" cy="881342"/>
            </a:xfrm>
          </p:grpSpPr>
          <p:grpSp>
            <p:nvGrpSpPr>
              <p:cNvPr id="46" name="Group 45">
                <a:extLst>
                  <a:ext uri="{FF2B5EF4-FFF2-40B4-BE49-F238E27FC236}">
                    <a16:creationId xmlns:a16="http://schemas.microsoft.com/office/drawing/2014/main" id="{30F2FE43-6206-A825-D317-84460DAF7A16}"/>
                  </a:ext>
                </a:extLst>
              </p:cNvPr>
              <p:cNvGrpSpPr/>
              <p:nvPr/>
            </p:nvGrpSpPr>
            <p:grpSpPr>
              <a:xfrm>
                <a:off x="3667251" y="1206108"/>
                <a:ext cx="1335459" cy="648000"/>
                <a:chOff x="3161318" y="1157289"/>
                <a:chExt cx="1335459" cy="648000"/>
              </a:xfrm>
            </p:grpSpPr>
            <p:grpSp>
              <p:nvGrpSpPr>
                <p:cNvPr id="47" name="Group 46">
                  <a:extLst>
                    <a:ext uri="{FF2B5EF4-FFF2-40B4-BE49-F238E27FC236}">
                      <a16:creationId xmlns:a16="http://schemas.microsoft.com/office/drawing/2014/main" id="{AD3F848A-F9B4-13B0-ABBE-126CEF42C0C1}"/>
                    </a:ext>
                  </a:extLst>
                </p:cNvPr>
                <p:cNvGrpSpPr>
                  <a:grpSpLocks noChangeAspect="1"/>
                </p:cNvGrpSpPr>
                <p:nvPr/>
              </p:nvGrpSpPr>
              <p:grpSpPr>
                <a:xfrm>
                  <a:off x="3161318" y="1157289"/>
                  <a:ext cx="1335459" cy="648000"/>
                  <a:chOff x="1597296" y="2141937"/>
                  <a:chExt cx="2340606" cy="1135724"/>
                </a:xfrm>
              </p:grpSpPr>
              <p:sp>
                <p:nvSpPr>
                  <p:cNvPr id="49" name="Rounded Rectangle 48">
                    <a:extLst>
                      <a:ext uri="{FF2B5EF4-FFF2-40B4-BE49-F238E27FC236}">
                        <a16:creationId xmlns:a16="http://schemas.microsoft.com/office/drawing/2014/main" id="{FA0934FF-2140-2EAA-A594-6A3B40987F5D}"/>
                      </a:ext>
                    </a:extLst>
                  </p:cNvPr>
                  <p:cNvSpPr/>
                  <p:nvPr/>
                </p:nvSpPr>
                <p:spPr>
                  <a:xfrm>
                    <a:off x="1597296" y="2141937"/>
                    <a:ext cx="2340606" cy="1135724"/>
                  </a:xfrm>
                  <a:prstGeom prst="roundRect">
                    <a:avLst>
                      <a:gd name="adj" fmla="val 4539"/>
                    </a:avLst>
                  </a:prstGeom>
                  <a:solidFill>
                    <a:srgbClr val="FFFFFF"/>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50" name="Picture 49">
                    <a:extLst>
                      <a:ext uri="{FF2B5EF4-FFF2-40B4-BE49-F238E27FC236}">
                        <a16:creationId xmlns:a16="http://schemas.microsoft.com/office/drawing/2014/main" id="{7680B0AE-AFDD-2FF2-A3A3-71BF4D8729A9}"/>
                      </a:ext>
                    </a:extLst>
                  </p:cNvPr>
                  <p:cNvPicPr>
                    <a:picLocks noChangeAspect="1"/>
                  </p:cNvPicPr>
                  <p:nvPr/>
                </p:nvPicPr>
                <p:blipFill>
                  <a:blip r:embed="rId3"/>
                  <a:stretch>
                    <a:fillRect/>
                  </a:stretch>
                </p:blipFill>
                <p:spPr>
                  <a:xfrm>
                    <a:off x="1654627" y="2222358"/>
                    <a:ext cx="600670" cy="394191"/>
                  </a:xfrm>
                  <a:prstGeom prst="rect">
                    <a:avLst/>
                  </a:prstGeom>
                </p:spPr>
              </p:pic>
            </p:grpSp>
            <p:sp>
              <p:nvSpPr>
                <p:cNvPr id="48" name="TextBox 47">
                  <a:extLst>
                    <a:ext uri="{FF2B5EF4-FFF2-40B4-BE49-F238E27FC236}">
                      <a16:creationId xmlns:a16="http://schemas.microsoft.com/office/drawing/2014/main" id="{DA75F47D-A83E-D859-DDFC-0B20AF945A88}"/>
                    </a:ext>
                  </a:extLst>
                </p:cNvPr>
                <p:cNvSpPr txBox="1"/>
                <p:nvPr/>
              </p:nvSpPr>
              <p:spPr>
                <a:xfrm>
                  <a:off x="3563622" y="1205599"/>
                  <a:ext cx="740331" cy="553998"/>
                </a:xfrm>
                <a:prstGeom prst="rect">
                  <a:avLst/>
                </a:prstGeom>
                <a:noFill/>
              </p:spPr>
              <p:txBody>
                <a:bodyPr wrap="none" lIns="0" tIns="0" rIns="0" bIns="0" rtlCol="0">
                  <a:spAutoFit/>
                </a:bodyPr>
                <a:lstStyle/>
                <a:p>
                  <a:r>
                    <a:rPr lang="ru-RU" sz="1200" b="1" dirty="0">
                      <a:solidFill>
                        <a:schemeClr val="tx1">
                          <a:lumMod val="75000"/>
                          <a:lumOff val="25000"/>
                        </a:schemeClr>
                      </a:solidFill>
                    </a:rPr>
                    <a:t>Робот по</a:t>
                  </a:r>
                </a:p>
                <a:p>
                  <a:r>
                    <a:rPr lang="ru-RU" sz="1200" b="1" dirty="0">
                      <a:solidFill>
                        <a:schemeClr val="tx1">
                          <a:lumMod val="75000"/>
                          <a:lumOff val="25000"/>
                        </a:schemeClr>
                      </a:solidFill>
                    </a:rPr>
                    <a:t>заведению</a:t>
                  </a:r>
                </a:p>
                <a:p>
                  <a:r>
                    <a:rPr lang="ru-RU" sz="1200" b="1" dirty="0">
                      <a:solidFill>
                        <a:schemeClr val="tx1">
                          <a:lumMod val="75000"/>
                          <a:lumOff val="25000"/>
                        </a:schemeClr>
                      </a:solidFill>
                    </a:rPr>
                    <a:t>заявки</a:t>
                  </a:r>
                  <a:endParaRPr lang="en-RU" sz="1200" b="1" dirty="0">
                    <a:solidFill>
                      <a:schemeClr val="tx1">
                        <a:lumMod val="75000"/>
                        <a:lumOff val="25000"/>
                      </a:schemeClr>
                    </a:solidFill>
                  </a:endParaRPr>
                </a:p>
              </p:txBody>
            </p:sp>
          </p:grpSp>
          <p:grpSp>
            <p:nvGrpSpPr>
              <p:cNvPr id="51" name="Group 50">
                <a:extLst>
                  <a:ext uri="{FF2B5EF4-FFF2-40B4-BE49-F238E27FC236}">
                    <a16:creationId xmlns:a16="http://schemas.microsoft.com/office/drawing/2014/main" id="{0762EEEB-4893-874B-1201-B18B050B326E}"/>
                  </a:ext>
                </a:extLst>
              </p:cNvPr>
              <p:cNvGrpSpPr/>
              <p:nvPr/>
            </p:nvGrpSpPr>
            <p:grpSpPr>
              <a:xfrm>
                <a:off x="7805917" y="1206108"/>
                <a:ext cx="2047671" cy="648000"/>
                <a:chOff x="8475963" y="1157289"/>
                <a:chExt cx="2047671" cy="648000"/>
              </a:xfrm>
            </p:grpSpPr>
            <p:grpSp>
              <p:nvGrpSpPr>
                <p:cNvPr id="52" name="Group 51">
                  <a:extLst>
                    <a:ext uri="{FF2B5EF4-FFF2-40B4-BE49-F238E27FC236}">
                      <a16:creationId xmlns:a16="http://schemas.microsoft.com/office/drawing/2014/main" id="{89CB71AB-76D9-1D24-C12B-91BD8CC6367D}"/>
                    </a:ext>
                  </a:extLst>
                </p:cNvPr>
                <p:cNvGrpSpPr>
                  <a:grpSpLocks noChangeAspect="1"/>
                </p:cNvGrpSpPr>
                <p:nvPr/>
              </p:nvGrpSpPr>
              <p:grpSpPr>
                <a:xfrm>
                  <a:off x="8475963" y="1157289"/>
                  <a:ext cx="2047671" cy="648000"/>
                  <a:chOff x="1630672" y="4575868"/>
                  <a:chExt cx="3588872" cy="1135724"/>
                </a:xfrm>
              </p:grpSpPr>
              <p:sp>
                <p:nvSpPr>
                  <p:cNvPr id="54" name="Rounded Rectangle 53">
                    <a:extLst>
                      <a:ext uri="{FF2B5EF4-FFF2-40B4-BE49-F238E27FC236}">
                        <a16:creationId xmlns:a16="http://schemas.microsoft.com/office/drawing/2014/main" id="{BEFA6E0F-5084-9415-3A0D-EC505A28EE52}"/>
                      </a:ext>
                    </a:extLst>
                  </p:cNvPr>
                  <p:cNvSpPr/>
                  <p:nvPr/>
                </p:nvSpPr>
                <p:spPr>
                  <a:xfrm>
                    <a:off x="1630672" y="4575868"/>
                    <a:ext cx="3588872" cy="1135724"/>
                  </a:xfrm>
                  <a:prstGeom prst="roundRect">
                    <a:avLst>
                      <a:gd name="adj" fmla="val 4539"/>
                    </a:avLst>
                  </a:prstGeom>
                  <a:solidFill>
                    <a:srgbClr val="DAD1FF"/>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pic>
                <p:nvPicPr>
                  <p:cNvPr id="55" name="Picture 54">
                    <a:extLst>
                      <a:ext uri="{FF2B5EF4-FFF2-40B4-BE49-F238E27FC236}">
                        <a16:creationId xmlns:a16="http://schemas.microsoft.com/office/drawing/2014/main" id="{0016AE06-D253-7B9B-6EEC-B73CBB67DD8F}"/>
                      </a:ext>
                    </a:extLst>
                  </p:cNvPr>
                  <p:cNvPicPr>
                    <a:picLocks noChangeAspect="1"/>
                  </p:cNvPicPr>
                  <p:nvPr/>
                </p:nvPicPr>
                <p:blipFill rotWithShape="1">
                  <a:blip r:embed="rId4"/>
                  <a:srcRect l="8970" r="10517" b="6075"/>
                  <a:stretch/>
                </p:blipFill>
                <p:spPr>
                  <a:xfrm>
                    <a:off x="1823337" y="4653700"/>
                    <a:ext cx="358279" cy="370002"/>
                  </a:xfrm>
                  <a:prstGeom prst="rect">
                    <a:avLst/>
                  </a:prstGeom>
                </p:spPr>
              </p:pic>
            </p:grpSp>
            <p:sp>
              <p:nvSpPr>
                <p:cNvPr id="53" name="TextBox 52">
                  <a:extLst>
                    <a:ext uri="{FF2B5EF4-FFF2-40B4-BE49-F238E27FC236}">
                      <a16:creationId xmlns:a16="http://schemas.microsoft.com/office/drawing/2014/main" id="{E1C28462-491A-4FB2-4D5C-01E896736005}"/>
                    </a:ext>
                  </a:extLst>
                </p:cNvPr>
                <p:cNvSpPr txBox="1"/>
                <p:nvPr/>
              </p:nvSpPr>
              <p:spPr>
                <a:xfrm>
                  <a:off x="9015925" y="1192234"/>
                  <a:ext cx="1420582" cy="553998"/>
                </a:xfrm>
                <a:prstGeom prst="rect">
                  <a:avLst/>
                </a:prstGeom>
                <a:noFill/>
              </p:spPr>
              <p:txBody>
                <a:bodyPr wrap="none" lIns="0" tIns="0" rIns="0" bIns="0" rtlCol="0">
                  <a:spAutoFit/>
                </a:bodyPr>
                <a:lstStyle/>
                <a:p>
                  <a:r>
                    <a:rPr lang="ru-RU" sz="1200" b="1" dirty="0">
                      <a:solidFill>
                        <a:schemeClr val="tx1">
                          <a:lumMod val="75000"/>
                          <a:lumOff val="25000"/>
                        </a:schemeClr>
                      </a:solidFill>
                    </a:rPr>
                    <a:t>Экранная</a:t>
                  </a:r>
                </a:p>
                <a:p>
                  <a:r>
                    <a:rPr lang="ru-RU" sz="1200" b="1" dirty="0">
                      <a:solidFill>
                        <a:schemeClr val="tx1">
                          <a:lumMod val="75000"/>
                          <a:lumOff val="25000"/>
                        </a:schemeClr>
                      </a:solidFill>
                    </a:rPr>
                    <a:t>форма согласования </a:t>
                  </a:r>
                </a:p>
                <a:p>
                  <a:r>
                    <a:rPr lang="ru-RU" sz="1200" b="1" dirty="0">
                      <a:solidFill>
                        <a:schemeClr val="tx1">
                          <a:lumMod val="75000"/>
                          <a:lumOff val="25000"/>
                        </a:schemeClr>
                      </a:solidFill>
                    </a:rPr>
                    <a:t>с сотрудником ИБ</a:t>
                  </a:r>
                  <a:endParaRPr lang="en-RU" sz="1200" b="1" dirty="0">
                    <a:solidFill>
                      <a:schemeClr val="tx1">
                        <a:lumMod val="75000"/>
                        <a:lumOff val="25000"/>
                      </a:schemeClr>
                    </a:solidFill>
                  </a:endParaRPr>
                </a:p>
              </p:txBody>
            </p:sp>
          </p:grpSp>
          <p:cxnSp>
            <p:nvCxnSpPr>
              <p:cNvPr id="56" name="Straight Arrow Connector 55">
                <a:extLst>
                  <a:ext uri="{FF2B5EF4-FFF2-40B4-BE49-F238E27FC236}">
                    <a16:creationId xmlns:a16="http://schemas.microsoft.com/office/drawing/2014/main" id="{D810D70C-C995-6847-1548-E7A24034378A}"/>
                  </a:ext>
                </a:extLst>
              </p:cNvPr>
              <p:cNvCxnSpPr>
                <a:cxnSpLocks/>
                <a:stCxn id="62" idx="6"/>
                <a:endCxn id="85" idx="1"/>
              </p:cNvCxnSpPr>
              <p:nvPr/>
            </p:nvCxnSpPr>
            <p:spPr>
              <a:xfrm>
                <a:off x="1146590" y="1534051"/>
                <a:ext cx="598036" cy="3842"/>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B391AF5-18A3-3C0E-72F5-6CFF262C9463}"/>
                  </a:ext>
                </a:extLst>
              </p:cNvPr>
              <p:cNvCxnSpPr>
                <a:cxnSpLocks/>
                <a:stCxn id="49" idx="3"/>
                <a:endCxn id="67" idx="1"/>
              </p:cNvCxnSpPr>
              <p:nvPr/>
            </p:nvCxnSpPr>
            <p:spPr>
              <a:xfrm>
                <a:off x="5002710" y="1530108"/>
                <a:ext cx="587166" cy="2482"/>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EBF73E0-7FAA-1C74-FE8B-73CED4210D22}"/>
                  </a:ext>
                </a:extLst>
              </p:cNvPr>
              <p:cNvCxnSpPr>
                <a:cxnSpLocks/>
                <a:stCxn id="67" idx="3"/>
                <a:endCxn id="54" idx="1"/>
              </p:cNvCxnSpPr>
              <p:nvPr/>
            </p:nvCxnSpPr>
            <p:spPr>
              <a:xfrm flipV="1">
                <a:off x="7218751" y="1530108"/>
                <a:ext cx="587166" cy="2482"/>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362A6A3-5C2B-4932-ADC5-AFBD9FEF791C}"/>
                  </a:ext>
                </a:extLst>
              </p:cNvPr>
              <p:cNvGrpSpPr/>
              <p:nvPr/>
            </p:nvGrpSpPr>
            <p:grpSpPr>
              <a:xfrm>
                <a:off x="613721" y="986046"/>
                <a:ext cx="543739" cy="809005"/>
                <a:chOff x="2521888" y="935831"/>
                <a:chExt cx="543739" cy="809005"/>
              </a:xfrm>
            </p:grpSpPr>
            <p:grpSp>
              <p:nvGrpSpPr>
                <p:cNvPr id="60" name="Group 59">
                  <a:extLst>
                    <a:ext uri="{FF2B5EF4-FFF2-40B4-BE49-F238E27FC236}">
                      <a16:creationId xmlns:a16="http://schemas.microsoft.com/office/drawing/2014/main" id="{4E7948FE-37DA-A7FD-BFDF-9069D2B98A3D}"/>
                    </a:ext>
                  </a:extLst>
                </p:cNvPr>
                <p:cNvGrpSpPr>
                  <a:grpSpLocks noChangeAspect="1"/>
                </p:cNvGrpSpPr>
                <p:nvPr/>
              </p:nvGrpSpPr>
              <p:grpSpPr>
                <a:xfrm>
                  <a:off x="2532757" y="1222836"/>
                  <a:ext cx="522000" cy="522000"/>
                  <a:chOff x="4344415" y="1381675"/>
                  <a:chExt cx="720000" cy="720000"/>
                </a:xfrm>
              </p:grpSpPr>
              <p:sp>
                <p:nvSpPr>
                  <p:cNvPr id="62" name="Oval 61">
                    <a:extLst>
                      <a:ext uri="{FF2B5EF4-FFF2-40B4-BE49-F238E27FC236}">
                        <a16:creationId xmlns:a16="http://schemas.microsoft.com/office/drawing/2014/main" id="{E24064F8-E2C0-4A52-243F-D00FB413AA9E}"/>
                      </a:ext>
                    </a:extLst>
                  </p:cNvPr>
                  <p:cNvSpPr/>
                  <p:nvPr/>
                </p:nvSpPr>
                <p:spPr>
                  <a:xfrm>
                    <a:off x="4344415" y="1381675"/>
                    <a:ext cx="720000" cy="720000"/>
                  </a:xfrm>
                  <a:prstGeom prst="ellipse">
                    <a:avLst/>
                  </a:prstGeom>
                  <a:solidFill>
                    <a:srgbClr val="FF8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63" name="Picture 62">
                    <a:extLst>
                      <a:ext uri="{FF2B5EF4-FFF2-40B4-BE49-F238E27FC236}">
                        <a16:creationId xmlns:a16="http://schemas.microsoft.com/office/drawing/2014/main" id="{4EF52C96-715C-B2C1-EBF0-A175AB8AF3AF}"/>
                      </a:ext>
                    </a:extLst>
                  </p:cNvPr>
                  <p:cNvPicPr>
                    <a:picLocks noChangeAspect="1"/>
                  </p:cNvPicPr>
                  <p:nvPr/>
                </p:nvPicPr>
                <p:blipFill rotWithShape="1">
                  <a:blip r:embed="rId5"/>
                  <a:srcRect l="11714" t="13042" r="8387" b="7729"/>
                  <a:stretch/>
                </p:blipFill>
                <p:spPr>
                  <a:xfrm>
                    <a:off x="4462882" y="1595156"/>
                    <a:ext cx="483065" cy="293036"/>
                  </a:xfrm>
                  <a:prstGeom prst="rect">
                    <a:avLst/>
                  </a:prstGeom>
                </p:spPr>
              </p:pic>
            </p:grpSp>
            <p:sp>
              <p:nvSpPr>
                <p:cNvPr id="61" name="TextBox 60">
                  <a:extLst>
                    <a:ext uri="{FF2B5EF4-FFF2-40B4-BE49-F238E27FC236}">
                      <a16:creationId xmlns:a16="http://schemas.microsoft.com/office/drawing/2014/main" id="{E989B0A6-32CD-B233-16ED-40C3E833236F}"/>
                    </a:ext>
                  </a:extLst>
                </p:cNvPr>
                <p:cNvSpPr txBox="1"/>
                <p:nvPr/>
              </p:nvSpPr>
              <p:spPr>
                <a:xfrm>
                  <a:off x="2521888" y="935831"/>
                  <a:ext cx="543739" cy="276999"/>
                </a:xfrm>
                <a:prstGeom prst="rect">
                  <a:avLst/>
                </a:prstGeom>
                <a:noFill/>
              </p:spPr>
              <p:txBody>
                <a:bodyPr wrap="none" rtlCol="0">
                  <a:spAutoFit/>
                </a:bodyPr>
                <a:lstStyle/>
                <a:p>
                  <a:r>
                    <a:rPr lang="ru-RU" sz="1200" b="1" dirty="0">
                      <a:solidFill>
                        <a:schemeClr val="tx1">
                          <a:lumMod val="75000"/>
                          <a:lumOff val="25000"/>
                        </a:schemeClr>
                      </a:solidFill>
                    </a:rPr>
                    <a:t>Старт</a:t>
                  </a:r>
                  <a:endParaRPr lang="en-RU" sz="1200" b="1" dirty="0">
                    <a:solidFill>
                      <a:schemeClr val="tx1">
                        <a:lumMod val="75000"/>
                        <a:lumOff val="25000"/>
                      </a:schemeClr>
                    </a:solidFill>
                  </a:endParaRPr>
                </a:p>
              </p:txBody>
            </p:sp>
          </p:grpSp>
          <p:grpSp>
            <p:nvGrpSpPr>
              <p:cNvPr id="64" name="Group 63">
                <a:extLst>
                  <a:ext uri="{FF2B5EF4-FFF2-40B4-BE49-F238E27FC236}">
                    <a16:creationId xmlns:a16="http://schemas.microsoft.com/office/drawing/2014/main" id="{C1196FB0-6EE4-170B-25D2-81D2118489B5}"/>
                  </a:ext>
                </a:extLst>
              </p:cNvPr>
              <p:cNvGrpSpPr/>
              <p:nvPr/>
            </p:nvGrpSpPr>
            <p:grpSpPr>
              <a:xfrm>
                <a:off x="5589876" y="1208590"/>
                <a:ext cx="1628875" cy="648000"/>
                <a:chOff x="2968493" y="1157289"/>
                <a:chExt cx="1628875" cy="648000"/>
              </a:xfrm>
            </p:grpSpPr>
            <p:grpSp>
              <p:nvGrpSpPr>
                <p:cNvPr id="65" name="Group 64">
                  <a:extLst>
                    <a:ext uri="{FF2B5EF4-FFF2-40B4-BE49-F238E27FC236}">
                      <a16:creationId xmlns:a16="http://schemas.microsoft.com/office/drawing/2014/main" id="{139E4158-2F2D-4993-1EAE-A0DC144E13EC}"/>
                    </a:ext>
                  </a:extLst>
                </p:cNvPr>
                <p:cNvGrpSpPr>
                  <a:grpSpLocks noChangeAspect="1"/>
                </p:cNvGrpSpPr>
                <p:nvPr/>
              </p:nvGrpSpPr>
              <p:grpSpPr>
                <a:xfrm>
                  <a:off x="2968493" y="1157289"/>
                  <a:ext cx="1628875" cy="648000"/>
                  <a:chOff x="1259339" y="2141937"/>
                  <a:chExt cx="2854865" cy="1135724"/>
                </a:xfrm>
              </p:grpSpPr>
              <p:sp>
                <p:nvSpPr>
                  <p:cNvPr id="67" name="Rounded Rectangle 66">
                    <a:extLst>
                      <a:ext uri="{FF2B5EF4-FFF2-40B4-BE49-F238E27FC236}">
                        <a16:creationId xmlns:a16="http://schemas.microsoft.com/office/drawing/2014/main" id="{9A6E18DB-50FA-1484-7D50-C372CC29D773}"/>
                      </a:ext>
                    </a:extLst>
                  </p:cNvPr>
                  <p:cNvSpPr/>
                  <p:nvPr/>
                </p:nvSpPr>
                <p:spPr>
                  <a:xfrm>
                    <a:off x="1259339" y="2141937"/>
                    <a:ext cx="2854865" cy="1135724"/>
                  </a:xfrm>
                  <a:prstGeom prst="roundRect">
                    <a:avLst>
                      <a:gd name="adj" fmla="val 4539"/>
                    </a:avLst>
                  </a:prstGeom>
                  <a:solidFill>
                    <a:srgbClr val="FFFFFF"/>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68" name="Picture 67">
                    <a:extLst>
                      <a:ext uri="{FF2B5EF4-FFF2-40B4-BE49-F238E27FC236}">
                        <a16:creationId xmlns:a16="http://schemas.microsoft.com/office/drawing/2014/main" id="{5329245D-5933-8977-545F-B2C54F0123D9}"/>
                      </a:ext>
                    </a:extLst>
                  </p:cNvPr>
                  <p:cNvPicPr>
                    <a:picLocks noChangeAspect="1"/>
                  </p:cNvPicPr>
                  <p:nvPr/>
                </p:nvPicPr>
                <p:blipFill>
                  <a:blip r:embed="rId3"/>
                  <a:stretch>
                    <a:fillRect/>
                  </a:stretch>
                </p:blipFill>
                <p:spPr>
                  <a:xfrm>
                    <a:off x="1354291" y="2237378"/>
                    <a:ext cx="600670" cy="394191"/>
                  </a:xfrm>
                  <a:prstGeom prst="rect">
                    <a:avLst/>
                  </a:prstGeom>
                </p:spPr>
              </p:pic>
            </p:grpSp>
            <p:sp>
              <p:nvSpPr>
                <p:cNvPr id="66" name="TextBox 65">
                  <a:extLst>
                    <a:ext uri="{FF2B5EF4-FFF2-40B4-BE49-F238E27FC236}">
                      <a16:creationId xmlns:a16="http://schemas.microsoft.com/office/drawing/2014/main" id="{383F359B-57B9-4848-D69F-302A9391C1E3}"/>
                    </a:ext>
                  </a:extLst>
                </p:cNvPr>
                <p:cNvSpPr txBox="1"/>
                <p:nvPr/>
              </p:nvSpPr>
              <p:spPr>
                <a:xfrm>
                  <a:off x="3427338" y="1203117"/>
                  <a:ext cx="1046761" cy="553998"/>
                </a:xfrm>
                <a:prstGeom prst="rect">
                  <a:avLst/>
                </a:prstGeom>
                <a:noFill/>
              </p:spPr>
              <p:txBody>
                <a:bodyPr wrap="none" lIns="0" tIns="0" rIns="0" bIns="0" rtlCol="0">
                  <a:spAutoFit/>
                </a:bodyPr>
                <a:lstStyle/>
                <a:p>
                  <a:r>
                    <a:rPr lang="ru-RU" sz="1200" b="1" dirty="0">
                      <a:solidFill>
                        <a:schemeClr val="tx1">
                          <a:lumMod val="75000"/>
                          <a:lumOff val="25000"/>
                        </a:schemeClr>
                      </a:solidFill>
                    </a:rPr>
                    <a:t>Робот по </a:t>
                  </a:r>
                </a:p>
                <a:p>
                  <a:r>
                    <a:rPr lang="ru-RU" sz="1200" b="1" dirty="0">
                      <a:solidFill>
                        <a:schemeClr val="tx1">
                          <a:lumMod val="75000"/>
                          <a:lumOff val="25000"/>
                        </a:schemeClr>
                      </a:solidFill>
                    </a:rPr>
                    <a:t>распознаванию</a:t>
                  </a:r>
                </a:p>
                <a:p>
                  <a:r>
                    <a:rPr lang="ru-RU" sz="1200" b="1" dirty="0">
                      <a:solidFill>
                        <a:schemeClr val="tx1">
                          <a:lumMod val="75000"/>
                          <a:lumOff val="25000"/>
                        </a:schemeClr>
                      </a:solidFill>
                    </a:rPr>
                    <a:t>документов</a:t>
                  </a:r>
                  <a:endParaRPr lang="en-RU" sz="1200" b="1" dirty="0">
                    <a:solidFill>
                      <a:schemeClr val="tx1">
                        <a:lumMod val="75000"/>
                        <a:lumOff val="25000"/>
                      </a:schemeClr>
                    </a:solidFill>
                  </a:endParaRPr>
                </a:p>
              </p:txBody>
            </p:sp>
          </p:grpSp>
          <p:grpSp>
            <p:nvGrpSpPr>
              <p:cNvPr id="106" name="Group 105">
                <a:extLst>
                  <a:ext uri="{FF2B5EF4-FFF2-40B4-BE49-F238E27FC236}">
                    <a16:creationId xmlns:a16="http://schemas.microsoft.com/office/drawing/2014/main" id="{F0E8FD80-258A-A216-2AAD-A6E92614111D}"/>
                  </a:ext>
                </a:extLst>
              </p:cNvPr>
              <p:cNvGrpSpPr/>
              <p:nvPr/>
            </p:nvGrpSpPr>
            <p:grpSpPr>
              <a:xfrm>
                <a:off x="10440755" y="980551"/>
                <a:ext cx="665567" cy="815508"/>
                <a:chOff x="10440755" y="980551"/>
                <a:chExt cx="665567" cy="815508"/>
              </a:xfrm>
            </p:grpSpPr>
            <p:sp>
              <p:nvSpPr>
                <p:cNvPr id="71" name="Oval 70">
                  <a:extLst>
                    <a:ext uri="{FF2B5EF4-FFF2-40B4-BE49-F238E27FC236}">
                      <a16:creationId xmlns:a16="http://schemas.microsoft.com/office/drawing/2014/main" id="{DCED0042-B097-69E0-AAE7-823408859CFF}"/>
                    </a:ext>
                  </a:extLst>
                </p:cNvPr>
                <p:cNvSpPr/>
                <p:nvPr/>
              </p:nvSpPr>
              <p:spPr>
                <a:xfrm>
                  <a:off x="10512540" y="1274059"/>
                  <a:ext cx="522000" cy="522000"/>
                </a:xfrm>
                <a:prstGeom prst="ellipse">
                  <a:avLst/>
                </a:prstGeom>
                <a:solidFill>
                  <a:srgbClr val="FF8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72" name="Picture 71">
                  <a:extLst>
                    <a:ext uri="{FF2B5EF4-FFF2-40B4-BE49-F238E27FC236}">
                      <a16:creationId xmlns:a16="http://schemas.microsoft.com/office/drawing/2014/main" id="{62DE6933-DA43-D124-AFCA-101325D7D85E}"/>
                    </a:ext>
                  </a:extLst>
                </p:cNvPr>
                <p:cNvPicPr>
                  <a:picLocks noChangeAspect="1"/>
                </p:cNvPicPr>
                <p:nvPr/>
              </p:nvPicPr>
              <p:blipFill rotWithShape="1">
                <a:blip r:embed="rId6"/>
                <a:srcRect l="18829" t="8448" r="11607" b="10635"/>
                <a:stretch/>
              </p:blipFill>
              <p:spPr>
                <a:xfrm>
                  <a:off x="10654375" y="1419550"/>
                  <a:ext cx="238329" cy="231018"/>
                </a:xfrm>
                <a:prstGeom prst="rect">
                  <a:avLst/>
                </a:prstGeom>
              </p:spPr>
            </p:pic>
            <p:sp>
              <p:nvSpPr>
                <p:cNvPr id="73" name="TextBox 72">
                  <a:extLst>
                    <a:ext uri="{FF2B5EF4-FFF2-40B4-BE49-F238E27FC236}">
                      <a16:creationId xmlns:a16="http://schemas.microsoft.com/office/drawing/2014/main" id="{E1862B14-7333-1DDF-010A-E0555F21D357}"/>
                    </a:ext>
                  </a:extLst>
                </p:cNvPr>
                <p:cNvSpPr txBox="1"/>
                <p:nvPr/>
              </p:nvSpPr>
              <p:spPr>
                <a:xfrm>
                  <a:off x="10440755" y="980551"/>
                  <a:ext cx="665567" cy="276999"/>
                </a:xfrm>
                <a:prstGeom prst="rect">
                  <a:avLst/>
                </a:prstGeom>
                <a:noFill/>
              </p:spPr>
              <p:txBody>
                <a:bodyPr wrap="none" rtlCol="0">
                  <a:spAutoFit/>
                </a:bodyPr>
                <a:lstStyle/>
                <a:p>
                  <a:r>
                    <a:rPr lang="ru-RU" sz="1200" b="1" dirty="0">
                      <a:solidFill>
                        <a:schemeClr val="tx1">
                          <a:lumMod val="75000"/>
                          <a:lumOff val="25000"/>
                        </a:schemeClr>
                      </a:solidFill>
                    </a:rPr>
                    <a:t>Финиш</a:t>
                  </a:r>
                  <a:endParaRPr lang="en-RU" sz="1200" b="1" dirty="0">
                    <a:solidFill>
                      <a:schemeClr val="tx1">
                        <a:lumMod val="75000"/>
                        <a:lumOff val="25000"/>
                      </a:schemeClr>
                    </a:solidFill>
                  </a:endParaRPr>
                </a:p>
              </p:txBody>
            </p:sp>
          </p:grpSp>
          <p:cxnSp>
            <p:nvCxnSpPr>
              <p:cNvPr id="74" name="Straight Arrow Connector 73">
                <a:extLst>
                  <a:ext uri="{FF2B5EF4-FFF2-40B4-BE49-F238E27FC236}">
                    <a16:creationId xmlns:a16="http://schemas.microsoft.com/office/drawing/2014/main" id="{C2592D3E-0526-3507-3850-C76020323114}"/>
                  </a:ext>
                </a:extLst>
              </p:cNvPr>
              <p:cNvCxnSpPr>
                <a:cxnSpLocks/>
                <a:stCxn id="54" idx="3"/>
                <a:endCxn id="71" idx="2"/>
              </p:cNvCxnSpPr>
              <p:nvPr/>
            </p:nvCxnSpPr>
            <p:spPr>
              <a:xfrm>
                <a:off x="9853588" y="1530108"/>
                <a:ext cx="658952" cy="4951"/>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73DCC81F-2403-E06A-1DB7-44E635BF3F19}"/>
                  </a:ext>
                </a:extLst>
              </p:cNvPr>
              <p:cNvGrpSpPr/>
              <p:nvPr/>
            </p:nvGrpSpPr>
            <p:grpSpPr>
              <a:xfrm>
                <a:off x="1744626" y="1213893"/>
                <a:ext cx="1335459" cy="648000"/>
                <a:chOff x="6742407" y="2178108"/>
                <a:chExt cx="1335459" cy="648000"/>
              </a:xfrm>
            </p:grpSpPr>
            <p:sp>
              <p:nvSpPr>
                <p:cNvPr id="85" name="Rounded Rectangle 84">
                  <a:extLst>
                    <a:ext uri="{FF2B5EF4-FFF2-40B4-BE49-F238E27FC236}">
                      <a16:creationId xmlns:a16="http://schemas.microsoft.com/office/drawing/2014/main" id="{2A35BDCA-C34B-D544-24AA-6E81C7C93AB4}"/>
                    </a:ext>
                  </a:extLst>
                </p:cNvPr>
                <p:cNvSpPr/>
                <p:nvPr/>
              </p:nvSpPr>
              <p:spPr>
                <a:xfrm>
                  <a:off x="6742407" y="2178108"/>
                  <a:ext cx="1335459" cy="648000"/>
                </a:xfrm>
                <a:prstGeom prst="roundRect">
                  <a:avLst>
                    <a:gd name="adj" fmla="val 4539"/>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86" name="Picture 85">
                  <a:extLst>
                    <a:ext uri="{FF2B5EF4-FFF2-40B4-BE49-F238E27FC236}">
                      <a16:creationId xmlns:a16="http://schemas.microsoft.com/office/drawing/2014/main" id="{BADC77B8-EE58-9386-6FF6-5D819F7AC953}"/>
                    </a:ext>
                  </a:extLst>
                </p:cNvPr>
                <p:cNvPicPr>
                  <a:picLocks noChangeAspect="1"/>
                </p:cNvPicPr>
                <p:nvPr/>
              </p:nvPicPr>
              <p:blipFill>
                <a:blip r:embed="rId7"/>
                <a:stretch>
                  <a:fillRect/>
                </a:stretch>
              </p:blipFill>
              <p:spPr>
                <a:xfrm>
                  <a:off x="6800765" y="2242516"/>
                  <a:ext cx="234060" cy="234060"/>
                </a:xfrm>
                <a:prstGeom prst="rect">
                  <a:avLst/>
                </a:prstGeom>
                <a:noFill/>
              </p:spPr>
            </p:pic>
            <p:sp>
              <p:nvSpPr>
                <p:cNvPr id="87" name="TextBox 86">
                  <a:extLst>
                    <a:ext uri="{FF2B5EF4-FFF2-40B4-BE49-F238E27FC236}">
                      <a16:creationId xmlns:a16="http://schemas.microsoft.com/office/drawing/2014/main" id="{61310FAF-F8DB-55C4-1836-515CBB536B3B}"/>
                    </a:ext>
                  </a:extLst>
                </p:cNvPr>
                <p:cNvSpPr txBox="1"/>
                <p:nvPr/>
              </p:nvSpPr>
              <p:spPr>
                <a:xfrm>
                  <a:off x="7074409" y="2205268"/>
                  <a:ext cx="985885" cy="553998"/>
                </a:xfrm>
                <a:prstGeom prst="rect">
                  <a:avLst/>
                </a:prstGeom>
                <a:noFill/>
              </p:spPr>
              <p:txBody>
                <a:bodyPr wrap="square" lIns="0" tIns="0" rIns="0" bIns="0" rtlCol="0">
                  <a:spAutoFit/>
                </a:bodyPr>
                <a:lstStyle/>
                <a:p>
                  <a:r>
                    <a:rPr lang="ru-RU" sz="1200" b="1" dirty="0">
                      <a:solidFill>
                        <a:schemeClr val="tx1">
                          <a:lumMod val="75000"/>
                          <a:lumOff val="25000"/>
                        </a:schemeClr>
                      </a:solidFill>
                    </a:rPr>
                    <a:t>Экранная</a:t>
                  </a:r>
                </a:p>
                <a:p>
                  <a:r>
                    <a:rPr lang="ru-RU" sz="1200" b="1" dirty="0">
                      <a:solidFill>
                        <a:schemeClr val="tx1">
                          <a:lumMod val="75000"/>
                          <a:lumOff val="25000"/>
                        </a:schemeClr>
                      </a:solidFill>
                    </a:rPr>
                    <a:t>форма заявки</a:t>
                  </a:r>
                </a:p>
                <a:p>
                  <a:r>
                    <a:rPr lang="ru-RU" sz="1200" b="1" dirty="0">
                      <a:solidFill>
                        <a:schemeClr val="tx1">
                          <a:lumMod val="75000"/>
                          <a:lumOff val="25000"/>
                        </a:schemeClr>
                      </a:solidFill>
                    </a:rPr>
                    <a:t>доступов</a:t>
                  </a:r>
                  <a:endParaRPr lang="en-RU" sz="1200" b="1" dirty="0">
                    <a:solidFill>
                      <a:schemeClr val="tx1">
                        <a:lumMod val="75000"/>
                        <a:lumOff val="25000"/>
                      </a:schemeClr>
                    </a:solidFill>
                  </a:endParaRPr>
                </a:p>
              </p:txBody>
            </p:sp>
          </p:grpSp>
          <p:cxnSp>
            <p:nvCxnSpPr>
              <p:cNvPr id="90" name="Straight Arrow Connector 89">
                <a:extLst>
                  <a:ext uri="{FF2B5EF4-FFF2-40B4-BE49-F238E27FC236}">
                    <a16:creationId xmlns:a16="http://schemas.microsoft.com/office/drawing/2014/main" id="{B3770F19-9BF4-169F-FF8F-D5A0CF382741}"/>
                  </a:ext>
                </a:extLst>
              </p:cNvPr>
              <p:cNvCxnSpPr>
                <a:cxnSpLocks/>
                <a:stCxn id="85" idx="3"/>
                <a:endCxn id="49" idx="1"/>
              </p:cNvCxnSpPr>
              <p:nvPr/>
            </p:nvCxnSpPr>
            <p:spPr>
              <a:xfrm flipV="1">
                <a:off x="3080085" y="1530108"/>
                <a:ext cx="587166" cy="7785"/>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507501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45593</TotalTime>
  <Words>1178</Words>
  <Application>Microsoft Office PowerPoint</Application>
  <PresentationFormat>Широкоэкранный</PresentationFormat>
  <Paragraphs>208</Paragraphs>
  <Slides>11</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Calibri Light</vt:lpstr>
      <vt:lpstr>Open Sans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Молчанова Дарья Александровна</dc:creator>
  <cp:lastModifiedBy>Суханов Вячеслав Валентинович</cp:lastModifiedBy>
  <cp:revision>803</cp:revision>
  <dcterms:created xsi:type="dcterms:W3CDTF">2020-02-29T14:12:19Z</dcterms:created>
  <dcterms:modified xsi:type="dcterms:W3CDTF">2023-06-02T09:32:31Z</dcterms:modified>
</cp:coreProperties>
</file>