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f3dd22d3760f4b80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17" r:id="rId1"/>
    <p:sldMasterId id="2147484278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73" r:id="rId5"/>
    <p:sldId id="268" r:id="rId6"/>
  </p:sldIdLst>
  <p:sldSz cx="24384000" cy="13716000"/>
  <p:notesSz cx="6797675" cy="99282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olos Text" panose="020B0604020202020204" charset="-52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09542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819238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728758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638364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547978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457546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367070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276682" algn="l" defTabSz="181923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userDrawn="1">
          <p15:clr>
            <a:srgbClr val="A4A3A4"/>
          </p15:clr>
        </p15:guide>
        <p15:guide id="10" pos="12420" userDrawn="1">
          <p15:clr>
            <a:srgbClr val="A4A3A4"/>
          </p15:clr>
        </p15:guide>
        <p15:guide id="12" orient="horz" pos="4297" userDrawn="1">
          <p15:clr>
            <a:srgbClr val="A4A3A4"/>
          </p15:clr>
        </p15:guide>
        <p15:guide id="13" pos="35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Соловей Иван" initials="СИ" lastIdx="1" clrIdx="1">
    <p:extLst>
      <p:ext uri="{19B8F6BF-5375-455C-9EA6-DF929625EA0E}">
        <p15:presenceInfo xmlns:p15="http://schemas.microsoft.com/office/powerpoint/2012/main" userId="S-1-5-21-1614895754-152049171-854245398-1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2F3"/>
    <a:srgbClr val="C2E69D"/>
    <a:srgbClr val="B9C2CF"/>
    <a:srgbClr val="7DAFFC"/>
    <a:srgbClr val="E9F1FD"/>
    <a:srgbClr val="D4D5D9"/>
    <a:srgbClr val="AAAEB6"/>
    <a:srgbClr val="BCD6FE"/>
    <a:srgbClr val="BDC5D1"/>
    <a:srgbClr val="E1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17EA92-75D0-4044-A80A-286907CE0DDB}">
  <a:tblStyle styleId="{0817EA92-75D0-4044-A80A-286907CE0DDB}" styleName="Style 1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1F2F3"/>
          </a:solidFill>
        </a:fill>
      </a:tcStyle>
    </a:band1H>
    <a:band2H>
      <a:tcStyle>
        <a:tcBdr/>
        <a:fill>
          <a:solidFill>
            <a:srgbClr val="FFFFFF"/>
          </a:solidFill>
        </a:fill>
      </a:tcStyle>
    </a:band2H>
    <a:firstRow>
      <a:tcTxStyle>
        <a:fontRef idx="minor">
          <a:prstClr val="black"/>
        </a:fontRef>
      </a:tcTxStyle>
      <a:tcStyle>
        <a:tcBdr>
          <a:bottom>
            <a:ln w="19050" cmpd="sng">
              <a:solidFill>
                <a:srgbClr val="BEC6D2"/>
              </a:solidFill>
            </a:ln>
          </a:bottom>
        </a:tcBdr>
      </a:tcStyle>
    </a:firstRow>
  </a:tblStyle>
  <a:tblStyle styleId="{0817EA92-75D0-4044-A80A-286907CE0DDC}" styleName="Style 2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10160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1F2F3"/>
          </a:solidFill>
        </a:fill>
      </a:tcStyle>
    </a:band1H>
    <a:band2H>
      <a:tcStyle>
        <a:tcBdr/>
        <a:fill>
          <a:solidFill>
            <a:srgbClr val="F1F2F3"/>
          </a:solidFill>
        </a:fill>
      </a:tcStyle>
    </a:band2H>
    <a:firstRow>
      <a:tcTxStyle>
        <a:fontRef idx="minor">
          <a:prstClr val="black"/>
        </a:fontRef>
      </a:tcTxStyle>
      <a:tcStyle>
        <a:tcBdr/>
      </a:tcStyle>
    </a:firstRow>
  </a:tblStyle>
  <a:tblStyle styleId="{0817EA92-75D0-4044-A80A-286907CE0DDE}" styleName="Style 3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1F6FE"/>
          </a:solidFill>
        </a:fill>
      </a:tcStyle>
    </a:band1H>
    <a:band2H>
      <a:tcStyle>
        <a:tcBdr/>
        <a:fill>
          <a:solidFill>
            <a:srgbClr val="FFFFFF"/>
          </a:solidFill>
        </a:fill>
      </a:tcStyle>
    </a:band2H>
    <a:firstRow>
      <a:tcTxStyle>
        <a:fontRef idx="minor">
          <a:prstClr val="black"/>
        </a:fontRef>
      </a:tcTxStyle>
      <a:tcStyle>
        <a:tcBdr>
          <a:bottom>
            <a:ln w="19050" cmpd="sng">
              <a:solidFill>
                <a:srgbClr val="BCD6FE"/>
              </a:solidFill>
            </a:ln>
          </a:bottom>
        </a:tcBdr>
      </a:tcStyle>
    </a:firstRow>
  </a:tblStyle>
  <a:tblStyle styleId="{0817EA92-75D0-4044-A80A-286907CE0DDF}" styleName="Style 4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10160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1F6FE"/>
          </a:solidFill>
        </a:fill>
      </a:tcStyle>
    </a:band1H>
    <a:band2H>
      <a:tcStyle>
        <a:tcBdr/>
        <a:fill>
          <a:solidFill>
            <a:srgbClr val="F1F6FE"/>
          </a:solidFill>
        </a:fill>
      </a:tcStyle>
    </a:band2H>
    <a:firstRow>
      <a:tcTxStyle>
        <a:fontRef idx="minor">
          <a:prstClr val="black"/>
        </a:fontRef>
      </a:tcTxStyle>
      <a:tcStyle>
        <a:tcBdr/>
      </a:tcStyle>
    </a:firstRow>
  </a:tblStyle>
  <a:tblStyle styleId="{0817EA92-75D0-4044-A80A-286907CE0DDA}" styleName="Style 5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10160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  <a:fill>
          <a:solidFill>
            <a:srgbClr val="FFFFFF"/>
          </a:solidFill>
        </a:fill>
      </a:tcStyle>
    </a:band2H>
    <a:firstRow>
      <a:tcTxStyle>
        <a:fontRef idx="minor">
          <a:prstClr val="black"/>
        </a:fontRef>
      </a:tcTxStyle>
      <a:tcStyle>
        <a:tcBdr>
          <a:bottom>
            <a:ln w="19050" cmpd="sng">
              <a:solidFill>
                <a:srgbClr val="BCD6FE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960" autoAdjust="0"/>
  </p:normalViewPr>
  <p:slideViewPr>
    <p:cSldViewPr snapToGrid="0">
      <p:cViewPr varScale="1">
        <p:scale>
          <a:sx n="56" d="100"/>
          <a:sy n="56" d="100"/>
        </p:scale>
        <p:origin x="504" y="120"/>
      </p:cViewPr>
      <p:guideLst>
        <p:guide orient="horz"/>
        <p:guide pos="12420"/>
        <p:guide orient="horz" pos="4297"/>
        <p:guide pos="3575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4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022" tIns="45511" rIns="91022" bIns="455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022" tIns="45511" rIns="91022" bIns="45511" rtlCol="0"/>
          <a:lstStyle>
            <a:lvl1pPr algn="r">
              <a:defRPr sz="1200"/>
            </a:lvl1pPr>
          </a:lstStyle>
          <a:p>
            <a:fld id="{B7D342B0-9D68-4014-A3AD-926D613D56D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2"/>
            <a:ext cx="2946400" cy="496888"/>
          </a:xfrm>
          <a:prstGeom prst="rect">
            <a:avLst/>
          </a:prstGeom>
        </p:spPr>
        <p:txBody>
          <a:bodyPr vert="horz" lIns="91022" tIns="45511" rIns="91022" bIns="455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6888"/>
          </a:xfrm>
          <a:prstGeom prst="rect">
            <a:avLst/>
          </a:prstGeom>
        </p:spPr>
        <p:txBody>
          <a:bodyPr vert="horz" lIns="91022" tIns="45511" rIns="91022" bIns="45511" rtlCol="0" anchor="b"/>
          <a:lstStyle>
            <a:lvl1pPr algn="r">
              <a:defRPr sz="1200"/>
            </a:lvl1pPr>
          </a:lstStyle>
          <a:p>
            <a:fld id="{702AF24E-A5A7-431E-9299-AE43CB03E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3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1022" tIns="45511" rIns="91022" bIns="455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022" tIns="45511" rIns="91022" bIns="45511" rtlCol="0"/>
          <a:lstStyle>
            <a:lvl1pPr algn="r">
              <a:defRPr sz="1200"/>
            </a:lvl1pPr>
          </a:lstStyle>
          <a:p>
            <a:fld id="{A4537D74-604C-45C9-AF5A-A9D7A21A06B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2" tIns="45511" rIns="91022" bIns="455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022" tIns="45511" rIns="91022" bIns="455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1022" tIns="45511" rIns="91022" bIns="455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022" tIns="45511" rIns="91022" bIns="45511" rtlCol="0" anchor="b"/>
          <a:lstStyle>
            <a:lvl1pPr algn="r">
              <a:defRPr sz="1200"/>
            </a:lvl1pPr>
          </a:lstStyle>
          <a:p>
            <a:fld id="{64FC889F-F593-4514-899E-84B9778B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5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9542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9238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8758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8364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47978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57546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67070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76682" algn="l" defTabSz="18192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889F-F593-4514-899E-84B9778B38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2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889F-F593-4514-899E-84B9778B380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7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тёмный">
    <p:bg>
      <p:bgPr>
        <a:gradFill flip="none" rotWithShape="1">
          <a:gsLst>
            <a:gs pos="2000">
              <a:srgbClr val="04194C"/>
            </a:gs>
            <a:gs pos="100000">
              <a:srgbClr val="0D2F7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DF8A3-657E-4B28-B205-2D43B88E8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1066" y="939878"/>
            <a:ext cx="4161339" cy="1185758"/>
          </a:xfrm>
          <a:prstGeom prst="rect">
            <a:avLst/>
          </a:prstGeom>
        </p:spPr>
      </p:pic>
      <p:sp>
        <p:nvSpPr>
          <p:cNvPr id="17" name="Текст 4">
            <a:extLst>
              <a:ext uri="{FF2B5EF4-FFF2-40B4-BE49-F238E27FC236}">
                <a16:creationId xmlns:a16="http://schemas.microsoft.com/office/drawing/2014/main" id="{95273210-0F1A-4978-8E86-730813601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6559" y="12445884"/>
            <a:ext cx="12962468" cy="5820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40EB52F1-1D33-43EA-B6DA-6B0AE28867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6559" y="11704587"/>
            <a:ext cx="15934732" cy="5820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FFBA71-BC9D-C547-9C71-1BD5CA55D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3520" y="0"/>
            <a:ext cx="15270480" cy="13716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7BA481B5-CE37-4275-BEB0-2DF14F9EF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083" y="3078163"/>
            <a:ext cx="19341744" cy="382743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827206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8000" b="1" i="0" kern="0">
                <a:solidFill>
                  <a:schemeClr val="bg1"/>
                </a:solidFill>
                <a:latin typeface="+mj-lt"/>
                <a:ea typeface="Rosatom" panose="020B0503040504020204" pitchFamily="34" charset="77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82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Название презентации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9583655-E7E2-439E-B610-AAABF7DB0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3744" y="7175579"/>
            <a:ext cx="14037616" cy="166203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Дополнительный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16248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 для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78FC9CEA-E9DE-4D5D-87A3-10B5B7C6D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294" y="936634"/>
            <a:ext cx="3656888" cy="10291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184F0-B050-4C58-ABEC-D901E38B80A6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B84AA5-CB0F-4BA0-8C30-F62A8C5DD9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1128" y="2717800"/>
            <a:ext cx="9238892" cy="1079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None/>
              <a:defRPr lang="ru-RU" sz="40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1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FA775F50-BDF2-4BC0-BD9B-D36203B4A4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94762" y="2717801"/>
            <a:ext cx="9229564" cy="1079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None/>
              <a:defRPr lang="ru-RU" sz="40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3F517E-A30F-4CF0-8AE4-C608BF2AC9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6733" y="3859087"/>
            <a:ext cx="9238892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1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44F39468-5C74-45C5-BFB0-7F7AC59724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03312" y="3859087"/>
            <a:ext cx="9229563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2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BE7A47E-2B1C-4579-9ECE-E03BA0187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2467" y="823556"/>
            <a:ext cx="15131335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384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овых блока для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78FC9CEA-E9DE-4D5D-87A3-10B5B7C6D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294" y="936634"/>
            <a:ext cx="3656888" cy="10291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184F0-B050-4C58-ABEC-D901E38B80A6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B84AA5-CB0F-4BA0-8C30-F62A8C5DD9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1128" y="2727850"/>
            <a:ext cx="6859385" cy="9296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1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FA775F50-BDF2-4BC0-BD9B-D36203B4A4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9325" y="2727851"/>
            <a:ext cx="6859387" cy="9296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3F517E-A30F-4CF0-8AE4-C608BF2AC9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6733" y="3657504"/>
            <a:ext cx="6859385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1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44F39468-5C74-45C5-BFB0-7F7AC59724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7876" y="3657504"/>
            <a:ext cx="6859386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2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1D226FA-CBD1-43B5-8753-66A2A3B5FC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6186" y="2727851"/>
            <a:ext cx="6859387" cy="9296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3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E4C72A73-ED21-485F-9A6D-7612C31A0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64737" y="3657504"/>
            <a:ext cx="6859386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3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096BD1B-CB69-4E2E-87B7-3BFC9711E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2467" y="823556"/>
            <a:ext cx="15131335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483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овых блока для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78FC9CEA-E9DE-4D5D-87A3-10B5B7C6D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294" y="936634"/>
            <a:ext cx="3656888" cy="10291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184F0-B050-4C58-ABEC-D901E38B80A6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B84AA5-CB0F-4BA0-8C30-F62A8C5DD9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1129" y="2760405"/>
            <a:ext cx="5046882" cy="8736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None/>
              <a:defRPr lang="ru-RU" sz="24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1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3F517E-A30F-4CF0-8AE4-C608BF2AC9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6734" y="3634076"/>
            <a:ext cx="5046882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1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119554A6-AF77-4F09-9C20-E6A7770CE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4828" y="2760405"/>
            <a:ext cx="5046882" cy="8736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None/>
              <a:defRPr lang="ru-RU" sz="24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2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961931E3-7E74-4EBB-811B-B2D8450846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0433" y="3634076"/>
            <a:ext cx="5046882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248736D-7516-41D6-B1E9-425E7BF932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04254" y="2760405"/>
            <a:ext cx="5046882" cy="8736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None/>
              <a:defRPr lang="ru-RU" sz="24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3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DE2861D3-28A4-4287-9878-DC69B7D645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09859" y="3634076"/>
            <a:ext cx="5046882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3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2723B15A-254B-4B8F-98C6-69CB89373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71636" y="2760405"/>
            <a:ext cx="5046882" cy="8736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None/>
              <a:defRPr lang="ru-RU" sz="24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4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350E475E-003F-4BA0-A4E4-DC1FC64BF3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77241" y="3634076"/>
            <a:ext cx="5046882" cy="75612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4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08646B7-3DE1-4BED-9CA5-A0306E6B6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2467" y="823556"/>
            <a:ext cx="15131335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307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блок и блок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78FC9CEA-E9DE-4D5D-87A3-10B5B7C6D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294" y="936634"/>
            <a:ext cx="3656888" cy="10291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184F0-B050-4C58-ABEC-D901E38B80A6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FBF4619A-FBCA-455B-A105-CA42CBEC69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44035" y="2751137"/>
            <a:ext cx="12967208" cy="86074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AA54056-3527-4ACF-85A3-4E84A53E9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1128" y="2717800"/>
            <a:ext cx="7088769" cy="1079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None/>
              <a:defRPr lang="ru-RU" sz="40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1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5B0AB36E-E821-4A87-BEDC-381B25086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6733" y="3859086"/>
            <a:ext cx="7088769" cy="744349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16E0B55-2829-47AA-933C-86B448C42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2467" y="823556"/>
            <a:ext cx="15131335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701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78FC9CEA-E9DE-4D5D-87A3-10B5B7C6D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294" y="936634"/>
            <a:ext cx="3656888" cy="10291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184F0-B050-4C58-ABEC-D901E38B80A6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FBF4619A-FBCA-455B-A105-CA42CBEC69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16188" y="2751137"/>
            <a:ext cx="10180525" cy="68072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383CB672-485B-4512-8B19-C468BDFA16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10735" y="2751137"/>
            <a:ext cx="10180525" cy="68072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FDA902A4-6FAB-44B3-9DF5-B637F43F2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1128" y="10049036"/>
            <a:ext cx="10408620" cy="67829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1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581CCC15-A768-4C20-B858-6D34ECD6F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6733" y="10767677"/>
            <a:ext cx="10408620" cy="1769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1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4F3B02B4-129B-4EC9-8AEB-5DE9EDE03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8140" y="10049036"/>
            <a:ext cx="10408620" cy="67829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2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54804B86-49F0-43C1-8986-D2B6BD4F2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83745" y="10767677"/>
            <a:ext cx="10408620" cy="1769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5C96A65-EAD9-4108-B432-F250A0420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2467" y="823556"/>
            <a:ext cx="15131335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987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блок и фото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FBF4619A-FBCA-455B-A105-CA42CBEC69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60763" y="16668"/>
            <a:ext cx="8123237" cy="136993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AA54056-3527-4ACF-85A3-4E84A53E9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6733" y="2514967"/>
            <a:ext cx="13271142" cy="1079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None/>
              <a:defRPr lang="ru-RU" sz="40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1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5B0AB36E-E821-4A87-BEDC-381B25086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6734" y="3672477"/>
            <a:ext cx="13271142" cy="816421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1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3D4A22-ED31-499E-B6CA-EBA8568E3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2467" y="823556"/>
            <a:ext cx="13271143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72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блок и фото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FBF4619A-FBCA-455B-A105-CA42CBEC69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10734" y="16668"/>
            <a:ext cx="11796713" cy="136993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AA54056-3527-4ACF-85A3-4E84A53E9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1129" y="2506786"/>
            <a:ext cx="9599254" cy="1079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None/>
              <a:defRPr lang="ru-RU" sz="4000" b="1" smtClean="0">
                <a:solidFill>
                  <a:srgbClr val="1D222A"/>
                </a:solidFill>
                <a:latin typeface="Golos Text" panose="020B0503020202020204" pitchFamily="34" charset="-52"/>
                <a:ea typeface="+mj-ea"/>
                <a:cs typeface="+mj-cs"/>
              </a:defRPr>
            </a:lvl1pPr>
            <a:lvl2pPr>
              <a:defRPr lang="ru-RU" sz="3800" smtClean="0"/>
            </a:lvl2pPr>
            <a:lvl3pPr>
              <a:defRPr lang="ru-RU" sz="3800" smtClean="0"/>
            </a:lvl3pPr>
            <a:lvl4pPr>
              <a:defRPr lang="ru-RU" sz="3800" smtClean="0"/>
            </a:lvl4pPr>
            <a:lvl5pPr>
              <a:defRPr lang="ru-RU" sz="3800"/>
            </a:lvl5pPr>
          </a:lstStyle>
          <a:p>
            <a:pPr marL="114696" lvl="0" indent="-571500">
              <a:lnSpc>
                <a:spcPts val="4800"/>
              </a:lnSpc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1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5B0AB36E-E821-4A87-BEDC-381B25086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6734" y="3672477"/>
            <a:ext cx="9599254" cy="816421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pPr lvl="0"/>
            <a:r>
              <a:rPr lang="ru-RU" dirty="0"/>
              <a:t>Текстовый блок 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777252F-69C6-4E57-B069-EBF5281D8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2467" y="823556"/>
            <a:ext cx="9623521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073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48D151-40B9-BD46-AE3E-1064BB32A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294" y="936634"/>
            <a:ext cx="3656888" cy="102918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F09DA2-5B46-4975-A5F5-58C4993418AF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8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15360">
          <p15:clr>
            <a:srgbClr val="FBAE40"/>
          </p15:clr>
        </p15:guide>
        <p15:guide id="5" orient="horz">
          <p15:clr>
            <a:srgbClr val="FBAE40"/>
          </p15:clr>
        </p15:guide>
        <p15:guide id="6" orient="horz" pos="8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41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15360">
          <p15:clr>
            <a:srgbClr val="FBAE40"/>
          </p15:clr>
        </p15:guide>
        <p15:guide id="5" orient="horz">
          <p15:clr>
            <a:srgbClr val="FBAE40"/>
          </p15:clr>
        </p15:guide>
        <p15:guide id="6" orient="horz" pos="8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7E667C0E-D476-CA4D-9BCB-080F2B3DCD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4443" y="9128797"/>
            <a:ext cx="14037616" cy="364966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Контактные данные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BAE5C63-FA16-ED4D-8EE7-5A1A658C6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3520" y="0"/>
            <a:ext cx="15270480" cy="13716000"/>
          </a:xfrm>
          <a:prstGeom prst="rect">
            <a:avLst/>
          </a:prstGeom>
        </p:spPr>
      </p:pic>
      <p:pic>
        <p:nvPicPr>
          <p:cNvPr id="6" name="Graphic 4">
            <a:extLst>
              <a:ext uri="{FF2B5EF4-FFF2-40B4-BE49-F238E27FC236}">
                <a16:creationId xmlns:a16="http://schemas.microsoft.com/office/drawing/2014/main" id="{DC7D1C3E-9C38-4C0F-8B20-27867DB7D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5221" y="925788"/>
            <a:ext cx="4263288" cy="11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7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тёмный">
    <p:bg>
      <p:bgPr>
        <a:gradFill flip="none" rotWithShape="1">
          <a:gsLst>
            <a:gs pos="2000">
              <a:srgbClr val="04194C"/>
            </a:gs>
            <a:gs pos="100000">
              <a:srgbClr val="0D2F7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7BA481B5-CE37-4275-BEB0-2DF14F9EF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6326" y="3436938"/>
            <a:ext cx="16744950" cy="356233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7800"/>
              </a:lnSpc>
              <a:spcBef>
                <a:spcPts val="0"/>
              </a:spcBef>
              <a:buNone/>
              <a:defRPr lang="ru-RU" sz="7200" b="1" i="0" kern="0" dirty="0" smtClean="0">
                <a:solidFill>
                  <a:schemeClr val="bg1"/>
                </a:solidFill>
                <a:latin typeface="+mj-lt"/>
                <a:ea typeface="Rosatom" panose="020B0503040504020204" pitchFamily="34" charset="77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Шмуцтитул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CF9701E-AF62-40BB-83EF-B8010914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1377" y="7295614"/>
            <a:ext cx="13249940" cy="19023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Дополнительный текст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C8A9EE-61CD-CE4B-BAE1-5A3DCD6BD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0" y="0"/>
            <a:ext cx="153162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80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56 пт и лого">
    <p:bg>
      <p:bgPr>
        <a:gradFill flip="none" rotWithShape="1">
          <a:gsLst>
            <a:gs pos="2000">
              <a:srgbClr val="04194C"/>
            </a:gs>
            <a:gs pos="100000">
              <a:srgbClr val="0D2F7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D544A2-02D2-4DC9-8171-8C55765A5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04125" y="936634"/>
            <a:ext cx="3509041" cy="99988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C29D91-882D-4E6E-8F2B-1974F41DA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9789" y="823556"/>
            <a:ext cx="15131335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chemeClr val="bg1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7CD1C9-EB5B-443C-8228-C4F5928737E2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7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gradFill flip="none" rotWithShape="1">
          <a:gsLst>
            <a:gs pos="2000">
              <a:srgbClr val="04194C"/>
            </a:gs>
            <a:gs pos="100000">
              <a:srgbClr val="0D2F7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8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тёмный">
    <p:bg>
      <p:bgPr>
        <a:gradFill flip="none" rotWithShape="1">
          <a:gsLst>
            <a:gs pos="2000">
              <a:srgbClr val="04194C"/>
            </a:gs>
            <a:gs pos="100000">
              <a:srgbClr val="0D2F7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>
            <a:extLst>
              <a:ext uri="{FF2B5EF4-FFF2-40B4-BE49-F238E27FC236}">
                <a16:creationId xmlns:a16="http://schemas.microsoft.com/office/drawing/2014/main" id="{9CF9701E-AF62-40BB-83EF-B8010914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1612" y="9079749"/>
            <a:ext cx="13249940" cy="370813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Контактные данные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C8A9EE-61CD-CE4B-BAE1-5A3DCD6BD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0" y="0"/>
            <a:ext cx="15316200" cy="1371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A20228-E93B-4B4E-9220-E1FACAEC51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1066" y="939878"/>
            <a:ext cx="4161339" cy="11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57C047D-4D09-614A-AFBC-C1E4DCA44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5221" y="925788"/>
            <a:ext cx="4263288" cy="119984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AE5C63-FA16-ED4D-8EE7-5A1A658C6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3520" y="0"/>
            <a:ext cx="15270480" cy="13716000"/>
          </a:xfrm>
          <a:prstGeom prst="rect">
            <a:avLst/>
          </a:prstGeom>
        </p:spPr>
      </p:pic>
      <p:sp>
        <p:nvSpPr>
          <p:cNvPr id="8" name="Текст 4">
            <a:extLst>
              <a:ext uri="{FF2B5EF4-FFF2-40B4-BE49-F238E27FC236}">
                <a16:creationId xmlns:a16="http://schemas.microsoft.com/office/drawing/2014/main" id="{3CF4C2CC-CD6B-466D-95AA-AD4969806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6559" y="12445884"/>
            <a:ext cx="12962468" cy="5820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11E0DAD6-A182-45CB-AF82-BB1C491542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66559" y="11704587"/>
            <a:ext cx="15934732" cy="5820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5DC229F3-2A59-4047-8B82-6D347C0AA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083" y="3078163"/>
            <a:ext cx="19341744" cy="382743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827206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8000" b="1" i="0" kern="0">
                <a:solidFill>
                  <a:schemeClr val="tx1"/>
                </a:solidFill>
                <a:latin typeface="+mj-lt"/>
                <a:ea typeface="Rosatom" panose="020B0503040504020204" pitchFamily="34" charset="77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82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Название презентации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11A9AC9D-AB03-455B-AA0C-090AE4A419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3744" y="7175579"/>
            <a:ext cx="14037616" cy="166203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Дополнительный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2847195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7BA481B5-CE37-4275-BEB0-2DF14F9EF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6326" y="3436938"/>
            <a:ext cx="16744950" cy="37381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7800"/>
              </a:lnSpc>
              <a:spcBef>
                <a:spcPts val="0"/>
              </a:spcBef>
              <a:buNone/>
              <a:defRPr lang="ru-RU" sz="7200" b="1" i="0" kern="0" dirty="0" smtClean="0">
                <a:solidFill>
                  <a:schemeClr val="tx1"/>
                </a:solidFill>
                <a:latin typeface="+mj-lt"/>
                <a:ea typeface="Rosatom" panose="020B0503040504020204" pitchFamily="34" charset="77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Шмуцтитул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CF9701E-AF62-40BB-83EF-B8010914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2716" y="7471454"/>
            <a:ext cx="13249940" cy="1726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Дополнительный текст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A0C4D6-F530-4840-8A8A-19ACDDA00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0" y="0"/>
            <a:ext cx="153162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56 пт и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78FC9CEA-E9DE-4D5D-87A3-10B5B7C6D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294" y="936634"/>
            <a:ext cx="3656888" cy="102918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52FC619-4A0B-4691-BFFB-A2E6FB5B3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2467" y="823556"/>
            <a:ext cx="15131335" cy="1229502"/>
          </a:xfrm>
          <a:prstGeom prst="rect">
            <a:avLst/>
          </a:prstGeom>
        </p:spPr>
        <p:txBody>
          <a:bodyPr/>
          <a:lstStyle>
            <a:lvl1pPr algn="l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defRPr sz="5600" b="1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Заголовок 56 </a:t>
            </a:r>
            <a:r>
              <a:rPr lang="ru-RU" dirty="0" err="1"/>
              <a:t>пт</a:t>
            </a:r>
            <a:r>
              <a:rPr lang="ru-RU" dirty="0"/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184F0-B050-4C58-ABEC-D901E38B80A6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10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96 пт и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78FC9CEA-E9DE-4D5D-87A3-10B5B7C6D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5294" y="936634"/>
            <a:ext cx="3656888" cy="102918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52FC619-4A0B-4691-BFFB-A2E6FB5B3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7823" y="3777537"/>
            <a:ext cx="16033101" cy="6160926"/>
          </a:xfrm>
          <a:prstGeom prst="rect">
            <a:avLst/>
          </a:prstGeom>
        </p:spPr>
        <p:txBody>
          <a:bodyPr/>
          <a:lstStyle>
            <a:lvl1pPr algn="l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defRPr sz="9600" b="0">
                <a:solidFill>
                  <a:srgbClr val="1D222A"/>
                </a:solidFill>
                <a:latin typeface="Golos Text" panose="020B0503020202020204" pitchFamily="34" charset="-52"/>
              </a:defRPr>
            </a:lvl1pPr>
          </a:lstStyle>
          <a:p>
            <a:r>
              <a:rPr lang="ru-RU" dirty="0"/>
              <a:t>Крупный тезис 96/96 </a:t>
            </a:r>
            <a:r>
              <a:rPr lang="ru-RU" dirty="0" err="1"/>
              <a:t>пт</a:t>
            </a:r>
            <a:r>
              <a:rPr lang="ru-RU" dirty="0"/>
              <a:t>, который важнее, </a:t>
            </a:r>
            <a:br>
              <a:rPr lang="ru-RU" dirty="0"/>
            </a:br>
            <a:r>
              <a:rPr lang="ru-RU" dirty="0"/>
              <a:t>чем заголовок, </a:t>
            </a:r>
            <a:br>
              <a:rPr lang="ru-RU" dirty="0"/>
            </a:br>
            <a:r>
              <a:rPr lang="ru-RU" dirty="0"/>
              <a:t>для акцента </a:t>
            </a:r>
            <a:br>
              <a:rPr lang="ru-RU" dirty="0"/>
            </a:br>
            <a:r>
              <a:rPr lang="ru-RU" dirty="0"/>
              <a:t>на слайде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184F0-B050-4C58-ABEC-D901E38B80A6}"/>
              </a:ext>
            </a:extLst>
          </p:cNvPr>
          <p:cNvSpPr txBox="1">
            <a:spLocks/>
          </p:cNvSpPr>
          <p:nvPr userDrawn="1"/>
        </p:nvSpPr>
        <p:spPr>
          <a:xfrm>
            <a:off x="22811243" y="12827841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F24603-9A1B-F342-92E0-89DE32840F75}" type="slidenum">
              <a:rPr lang="en-US" sz="2400" smtClean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pPr algn="l"/>
              <a:t>‹#›</a:t>
            </a:fld>
            <a:endParaRPr lang="en-US" sz="2400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01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rgbClr val="04194C"/>
            </a:gs>
            <a:gs pos="100000">
              <a:srgbClr val="0D2F7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A3EC10AE-1A00-4CB6-97DB-828414B8B0B9}"/>
              </a:ext>
            </a:extLst>
          </p:cNvPr>
          <p:cNvGrpSpPr/>
          <p:nvPr userDrawn="1"/>
        </p:nvGrpSpPr>
        <p:grpSpPr>
          <a:xfrm>
            <a:off x="25483442" y="4225926"/>
            <a:ext cx="10212180" cy="9194800"/>
            <a:chOff x="6919655" y="2112963"/>
            <a:chExt cx="5106090" cy="4597400"/>
          </a:xfrm>
        </p:grpSpPr>
        <p:pic>
          <p:nvPicPr>
            <p:cNvPr id="4" name="Picture 4" hidden="1">
              <a:extLst>
                <a:ext uri="{FF2B5EF4-FFF2-40B4-BE49-F238E27FC236}">
                  <a16:creationId xmlns:a16="http://schemas.microsoft.com/office/drawing/2014/main" id="{3CBC893C-D7C5-48FF-B398-D7755AED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545" y="2157413"/>
              <a:ext cx="2362200" cy="4508500"/>
            </a:xfrm>
            <a:prstGeom prst="rect">
              <a:avLst/>
            </a:prstGeom>
          </p:spPr>
        </p:pic>
        <p:pic>
          <p:nvPicPr>
            <p:cNvPr id="5" name="Picture 6" hidden="1">
              <a:extLst>
                <a:ext uri="{FF2B5EF4-FFF2-40B4-BE49-F238E27FC236}">
                  <a16:creationId xmlns:a16="http://schemas.microsoft.com/office/drawing/2014/main" id="{613A74D6-B6D9-40EF-86AB-E6F9B66C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655" y="2112963"/>
              <a:ext cx="2348028" cy="459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0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96" r:id="rId2"/>
    <p:sldLayoutId id="2147484353" r:id="rId3"/>
    <p:sldLayoutId id="2147484355" r:id="rId4"/>
    <p:sldLayoutId id="2147484344" r:id="rId5"/>
  </p:sldLayoutIdLst>
  <p:hf sldNum="0" hdr="0" ftr="0" dt="0"/>
  <p:txStyles>
    <p:titleStyle>
      <a:lvl1pPr algn="l" defTabSz="1827206" rtl="0" eaLnBrk="1" latinLnBrk="0" hangingPunct="1">
        <a:lnSpc>
          <a:spcPct val="90000"/>
        </a:lnSpc>
        <a:spcBef>
          <a:spcPct val="0"/>
        </a:spcBef>
        <a:buNone/>
        <a:defRPr sz="87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04" indent="-456804" algn="l" defTabSz="1827206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4" kern="1200">
          <a:solidFill>
            <a:schemeClr val="tx1"/>
          </a:solidFill>
          <a:latin typeface="+mn-lt"/>
          <a:ea typeface="+mn-ea"/>
          <a:cs typeface="+mn-cs"/>
        </a:defRPr>
      </a:lvl1pPr>
      <a:lvl2pPr marL="1370406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6" kern="1200">
          <a:solidFill>
            <a:schemeClr val="tx1"/>
          </a:solidFill>
          <a:latin typeface="+mn-lt"/>
          <a:ea typeface="+mn-ea"/>
          <a:cs typeface="+mn-cs"/>
        </a:defRPr>
      </a:lvl2pPr>
      <a:lvl3pPr marL="2284008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6" kern="1200">
          <a:solidFill>
            <a:schemeClr val="tx1"/>
          </a:solidFill>
          <a:latin typeface="+mn-lt"/>
          <a:ea typeface="+mn-ea"/>
          <a:cs typeface="+mn-cs"/>
        </a:defRPr>
      </a:lvl3pPr>
      <a:lvl4pPr marL="3197610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1214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4816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38418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2022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65624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3602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206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0808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4410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8016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1620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5222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08824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15360" userDrawn="1">
          <p15:clr>
            <a:srgbClr val="F26B43"/>
          </p15:clr>
        </p15:guide>
        <p15:guide id="3" pos="989" userDrawn="1">
          <p15:clr>
            <a:srgbClr val="F26B43"/>
          </p15:clr>
        </p15:guide>
        <p15:guide id="4" pos="7929" userDrawn="1">
          <p15:clr>
            <a:srgbClr val="F26B43"/>
          </p15:clr>
        </p15:guide>
        <p15:guide id="5" pos="8383" userDrawn="1">
          <p15:clr>
            <a:srgbClr val="A4A3A4"/>
          </p15:clr>
        </p15:guide>
        <p15:guide id="6" pos="14371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8640" userDrawn="1">
          <p15:clr>
            <a:srgbClr val="F26B43"/>
          </p15:clr>
        </p15:guide>
        <p15:guide id="9" orient="horz" pos="578" userDrawn="1">
          <p15:clr>
            <a:srgbClr val="F26B43"/>
          </p15:clr>
        </p15:guide>
        <p15:guide id="10" orient="horz" pos="4207" userDrawn="1">
          <p15:clr>
            <a:srgbClr val="F26B43"/>
          </p15:clr>
        </p15:guide>
        <p15:guide id="11" orient="horz" pos="4433" userDrawn="1">
          <p15:clr>
            <a:srgbClr val="F26B43"/>
          </p15:clr>
        </p15:guide>
        <p15:guide id="12" orient="horz" pos="8062" userDrawn="1">
          <p15:clr>
            <a:srgbClr val="F26B43"/>
          </p15:clr>
        </p15:guide>
        <p15:guide id="13" pos="1216" userDrawn="1">
          <p15:clr>
            <a:srgbClr val="A4A3A4"/>
          </p15:clr>
        </p15:guide>
        <p15:guide id="14" pos="1443" userDrawn="1">
          <p15:clr>
            <a:srgbClr val="A4A3A4"/>
          </p15:clr>
        </p15:guide>
        <p15:guide id="15" pos="1670" userDrawn="1">
          <p15:clr>
            <a:srgbClr val="A4A3A4"/>
          </p15:clr>
        </p15:guide>
        <p15:guide id="16" pos="1897" userDrawn="1">
          <p15:clr>
            <a:srgbClr val="A4A3A4"/>
          </p15:clr>
        </p15:guide>
        <p15:guide id="17" pos="2350" userDrawn="1">
          <p15:clr>
            <a:srgbClr val="A4A3A4"/>
          </p15:clr>
        </p15:guide>
        <p15:guide id="18" pos="2123" userDrawn="1">
          <p15:clr>
            <a:srgbClr val="A4A3A4"/>
          </p15:clr>
        </p15:guide>
        <p15:guide id="19" pos="2577" userDrawn="1">
          <p15:clr>
            <a:srgbClr val="A4A3A4"/>
          </p15:clr>
        </p15:guide>
        <p15:guide id="20" pos="2804" userDrawn="1">
          <p15:clr>
            <a:srgbClr val="F26B43"/>
          </p15:clr>
        </p15:guide>
        <p15:guide id="21" pos="3303" userDrawn="1">
          <p15:clr>
            <a:srgbClr val="F26B43"/>
          </p15:clr>
        </p15:guide>
        <p15:guide id="22" pos="3756" userDrawn="1">
          <p15:clr>
            <a:srgbClr val="A4A3A4"/>
          </p15:clr>
        </p15:guide>
        <p15:guide id="23" pos="3530" userDrawn="1">
          <p15:clr>
            <a:srgbClr val="A4A3A4"/>
          </p15:clr>
        </p15:guide>
        <p15:guide id="24" pos="3983" userDrawn="1">
          <p15:clr>
            <a:srgbClr val="A4A3A4"/>
          </p15:clr>
        </p15:guide>
        <p15:guide id="25" pos="4210" userDrawn="1">
          <p15:clr>
            <a:srgbClr val="A4A3A4"/>
          </p15:clr>
        </p15:guide>
        <p15:guide id="26" pos="4437" userDrawn="1">
          <p15:clr>
            <a:srgbClr val="A4A3A4"/>
          </p15:clr>
        </p15:guide>
        <p15:guide id="27" pos="4664" userDrawn="1">
          <p15:clr>
            <a:srgbClr val="A4A3A4"/>
          </p15:clr>
        </p15:guide>
        <p15:guide id="28" pos="4890" userDrawn="1">
          <p15:clr>
            <a:srgbClr val="A4A3A4"/>
          </p15:clr>
        </p15:guide>
        <p15:guide id="29" pos="5117" userDrawn="1">
          <p15:clr>
            <a:srgbClr val="F26B43"/>
          </p15:clr>
        </p15:guide>
        <p15:guide id="30" pos="5616" userDrawn="1">
          <p15:clr>
            <a:srgbClr val="F26B43"/>
          </p15:clr>
        </p15:guide>
        <p15:guide id="31" pos="5843" userDrawn="1">
          <p15:clr>
            <a:srgbClr val="A4A3A4"/>
          </p15:clr>
        </p15:guide>
        <p15:guide id="32" pos="6070" userDrawn="1">
          <p15:clr>
            <a:srgbClr val="A4A3A4"/>
          </p15:clr>
        </p15:guide>
        <p15:guide id="33" pos="6297" userDrawn="1">
          <p15:clr>
            <a:srgbClr val="A4A3A4"/>
          </p15:clr>
        </p15:guide>
        <p15:guide id="34" pos="6523" userDrawn="1">
          <p15:clr>
            <a:srgbClr val="A4A3A4"/>
          </p15:clr>
        </p15:guide>
        <p15:guide id="35" pos="6750" userDrawn="1">
          <p15:clr>
            <a:srgbClr val="A4A3A4"/>
          </p15:clr>
        </p15:guide>
        <p15:guide id="36" pos="6977" userDrawn="1">
          <p15:clr>
            <a:srgbClr val="A4A3A4"/>
          </p15:clr>
        </p15:guide>
        <p15:guide id="37" pos="7204" userDrawn="1">
          <p15:clr>
            <a:srgbClr val="A4A3A4"/>
          </p15:clr>
        </p15:guide>
        <p15:guide id="38" pos="7431" userDrawn="1">
          <p15:clr>
            <a:srgbClr val="F26B43"/>
          </p15:clr>
        </p15:guide>
        <p15:guide id="39" pos="8156" userDrawn="1">
          <p15:clr>
            <a:srgbClr val="A4A3A4"/>
          </p15:clr>
        </p15:guide>
        <p15:guide id="40" pos="8610" userDrawn="1">
          <p15:clr>
            <a:srgbClr val="A4A3A4"/>
          </p15:clr>
        </p15:guide>
        <p15:guide id="41" pos="8837" userDrawn="1">
          <p15:clr>
            <a:srgbClr val="A4A3A4"/>
          </p15:clr>
        </p15:guide>
        <p15:guide id="42" pos="9063" userDrawn="1">
          <p15:clr>
            <a:srgbClr val="A4A3A4"/>
          </p15:clr>
        </p15:guide>
        <p15:guide id="43" pos="9290" userDrawn="1">
          <p15:clr>
            <a:srgbClr val="A4A3A4"/>
          </p15:clr>
        </p15:guide>
        <p15:guide id="44" pos="9517" userDrawn="1">
          <p15:clr>
            <a:srgbClr val="A4A3A4"/>
          </p15:clr>
        </p15:guide>
        <p15:guide id="45" pos="9744" userDrawn="1">
          <p15:clr>
            <a:srgbClr val="F26B43"/>
          </p15:clr>
        </p15:guide>
        <p15:guide id="46" pos="10243" userDrawn="1">
          <p15:clr>
            <a:srgbClr val="F26B43"/>
          </p15:clr>
        </p15:guide>
        <p15:guide id="47" pos="10470" userDrawn="1">
          <p15:clr>
            <a:srgbClr val="A4A3A4"/>
          </p15:clr>
        </p15:guide>
        <p15:guide id="48" pos="10696" userDrawn="1">
          <p15:clr>
            <a:srgbClr val="A4A3A4"/>
          </p15:clr>
        </p15:guide>
        <p15:guide id="49" pos="10923" userDrawn="1">
          <p15:clr>
            <a:srgbClr val="A4A3A4"/>
          </p15:clr>
        </p15:guide>
        <p15:guide id="50" pos="11377" userDrawn="1">
          <p15:clr>
            <a:srgbClr val="A4A3A4"/>
          </p15:clr>
        </p15:guide>
        <p15:guide id="51" pos="11150" userDrawn="1">
          <p15:clr>
            <a:srgbClr val="A4A3A4"/>
          </p15:clr>
        </p15:guide>
        <p15:guide id="52" pos="11604" userDrawn="1">
          <p15:clr>
            <a:srgbClr val="A4A3A4"/>
          </p15:clr>
        </p15:guide>
        <p15:guide id="53" pos="11830" userDrawn="1">
          <p15:clr>
            <a:srgbClr val="A4A3A4"/>
          </p15:clr>
        </p15:guide>
        <p15:guide id="54" pos="12057" userDrawn="1">
          <p15:clr>
            <a:srgbClr val="F26B43"/>
          </p15:clr>
        </p15:guide>
        <p15:guide id="55" pos="13010" userDrawn="1">
          <p15:clr>
            <a:srgbClr val="A4A3A4"/>
          </p15:clr>
        </p15:guide>
        <p15:guide id="56" pos="12556" userDrawn="1">
          <p15:clr>
            <a:srgbClr val="F26B43"/>
          </p15:clr>
        </p15:guide>
        <p15:guide id="57" pos="12783" userDrawn="1">
          <p15:clr>
            <a:srgbClr val="A4A3A4"/>
          </p15:clr>
        </p15:guide>
        <p15:guide id="58" pos="13237" userDrawn="1">
          <p15:clr>
            <a:srgbClr val="A4A3A4"/>
          </p15:clr>
        </p15:guide>
        <p15:guide id="59" pos="13463" userDrawn="1">
          <p15:clr>
            <a:srgbClr val="A4A3A4"/>
          </p15:clr>
        </p15:guide>
        <p15:guide id="60" pos="13690" userDrawn="1">
          <p15:clr>
            <a:srgbClr val="A4A3A4"/>
          </p15:clr>
        </p15:guide>
        <p15:guide id="61" pos="13917" userDrawn="1">
          <p15:clr>
            <a:srgbClr val="A4A3A4"/>
          </p15:clr>
        </p15:guide>
        <p15:guide id="62" pos="14144" userDrawn="1">
          <p15:clr>
            <a:srgbClr val="A4A3A4"/>
          </p15:clr>
        </p15:guide>
        <p15:guide id="63" orient="horz" pos="805" userDrawn="1">
          <p15:clr>
            <a:srgbClr val="A4A3A4"/>
          </p15:clr>
        </p15:guide>
        <p15:guide id="64" orient="horz" pos="1031" userDrawn="1">
          <p15:clr>
            <a:srgbClr val="A4A3A4"/>
          </p15:clr>
        </p15:guide>
        <p15:guide id="65" orient="horz" pos="1258" userDrawn="1">
          <p15:clr>
            <a:srgbClr val="A4A3A4"/>
          </p15:clr>
        </p15:guide>
        <p15:guide id="66" orient="horz" pos="1485" userDrawn="1">
          <p15:clr>
            <a:srgbClr val="A4A3A4"/>
          </p15:clr>
        </p15:guide>
        <p15:guide id="67" orient="horz" pos="1712" userDrawn="1">
          <p15:clr>
            <a:srgbClr val="A4A3A4"/>
          </p15:clr>
        </p15:guide>
        <p15:guide id="68" orient="horz" pos="1939" userDrawn="1">
          <p15:clr>
            <a:srgbClr val="A4A3A4"/>
          </p15:clr>
        </p15:guide>
        <p15:guide id="69" orient="horz" pos="2165" userDrawn="1">
          <p15:clr>
            <a:srgbClr val="A4A3A4"/>
          </p15:clr>
        </p15:guide>
        <p15:guide id="70" orient="horz" pos="2392" userDrawn="1">
          <p15:clr>
            <a:srgbClr val="A4A3A4"/>
          </p15:clr>
        </p15:guide>
        <p15:guide id="71" orient="horz" pos="2619" userDrawn="1">
          <p15:clr>
            <a:srgbClr val="A4A3A4"/>
          </p15:clr>
        </p15:guide>
        <p15:guide id="72" orient="horz" pos="2846" userDrawn="1">
          <p15:clr>
            <a:srgbClr val="A4A3A4"/>
          </p15:clr>
        </p15:guide>
        <p15:guide id="73" orient="horz" pos="3073" userDrawn="1">
          <p15:clr>
            <a:srgbClr val="A4A3A4"/>
          </p15:clr>
        </p15:guide>
        <p15:guide id="74" orient="horz" pos="3299" userDrawn="1">
          <p15:clr>
            <a:srgbClr val="A4A3A4"/>
          </p15:clr>
        </p15:guide>
        <p15:guide id="75" orient="horz" pos="3526" userDrawn="1">
          <p15:clr>
            <a:srgbClr val="A4A3A4"/>
          </p15:clr>
        </p15:guide>
        <p15:guide id="76" orient="horz" pos="3753" userDrawn="1">
          <p15:clr>
            <a:srgbClr val="A4A3A4"/>
          </p15:clr>
        </p15:guide>
        <p15:guide id="77" orient="horz" pos="3980" userDrawn="1">
          <p15:clr>
            <a:srgbClr val="A4A3A4"/>
          </p15:clr>
        </p15:guide>
        <p15:guide id="78" orient="horz" pos="4660" userDrawn="1">
          <p15:clr>
            <a:srgbClr val="A4A3A4"/>
          </p15:clr>
        </p15:guide>
        <p15:guide id="79" orient="horz" pos="4887" userDrawn="1">
          <p15:clr>
            <a:srgbClr val="A4A3A4"/>
          </p15:clr>
        </p15:guide>
        <p15:guide id="80" orient="horz" pos="5114" userDrawn="1">
          <p15:clr>
            <a:srgbClr val="A4A3A4"/>
          </p15:clr>
        </p15:guide>
        <p15:guide id="81" orient="horz" pos="5341" userDrawn="1">
          <p15:clr>
            <a:srgbClr val="A4A3A4"/>
          </p15:clr>
        </p15:guide>
        <p15:guide id="82" orient="horz" pos="5794" userDrawn="1">
          <p15:clr>
            <a:srgbClr val="A4A3A4"/>
          </p15:clr>
        </p15:guide>
        <p15:guide id="83" orient="horz" pos="5567" userDrawn="1">
          <p15:clr>
            <a:srgbClr val="A4A3A4"/>
          </p15:clr>
        </p15:guide>
        <p15:guide id="84" orient="horz" pos="6021" userDrawn="1">
          <p15:clr>
            <a:srgbClr val="A4A3A4"/>
          </p15:clr>
        </p15:guide>
        <p15:guide id="85" orient="horz" pos="6248" userDrawn="1">
          <p15:clr>
            <a:srgbClr val="A4A3A4"/>
          </p15:clr>
        </p15:guide>
        <p15:guide id="86" orient="horz" pos="6475" userDrawn="1">
          <p15:clr>
            <a:srgbClr val="A4A3A4"/>
          </p15:clr>
        </p15:guide>
        <p15:guide id="87" orient="horz" pos="6701" userDrawn="1">
          <p15:clr>
            <a:srgbClr val="A4A3A4"/>
          </p15:clr>
        </p15:guide>
        <p15:guide id="88" orient="horz" pos="6928" userDrawn="1">
          <p15:clr>
            <a:srgbClr val="A4A3A4"/>
          </p15:clr>
        </p15:guide>
        <p15:guide id="89" orient="horz" pos="7155" userDrawn="1">
          <p15:clr>
            <a:srgbClr val="A4A3A4"/>
          </p15:clr>
        </p15:guide>
        <p15:guide id="90" orient="horz" pos="7382" userDrawn="1">
          <p15:clr>
            <a:srgbClr val="A4A3A4"/>
          </p15:clr>
        </p15:guide>
        <p15:guide id="91" orient="horz" pos="7609" userDrawn="1">
          <p15:clr>
            <a:srgbClr val="A4A3A4"/>
          </p15:clr>
        </p15:guide>
        <p15:guide id="92" orient="horz" pos="783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55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97" r:id="rId2"/>
    <p:sldLayoutId id="2147484349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3" r:id="rId9"/>
    <p:sldLayoutId id="2147484361" r:id="rId10"/>
    <p:sldLayoutId id="2147484362" r:id="rId11"/>
    <p:sldLayoutId id="2147484316" r:id="rId12"/>
    <p:sldLayoutId id="2147484354" r:id="rId13"/>
    <p:sldLayoutId id="2147484346" r:id="rId14"/>
  </p:sldLayoutIdLst>
  <p:hf sldNum="0" hdr="0" ftr="0" dt="0"/>
  <p:txStyles>
    <p:titleStyle>
      <a:lvl1pPr algn="l" defTabSz="1827206" rtl="0" eaLnBrk="1" latinLnBrk="0" hangingPunct="1">
        <a:lnSpc>
          <a:spcPct val="90000"/>
        </a:lnSpc>
        <a:spcBef>
          <a:spcPct val="0"/>
        </a:spcBef>
        <a:buNone/>
        <a:defRPr sz="87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04" indent="-456804" algn="l" defTabSz="1827206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4" kern="1200">
          <a:solidFill>
            <a:schemeClr val="tx1"/>
          </a:solidFill>
          <a:latin typeface="+mn-lt"/>
          <a:ea typeface="+mn-ea"/>
          <a:cs typeface="+mn-cs"/>
        </a:defRPr>
      </a:lvl1pPr>
      <a:lvl2pPr marL="1370406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6" kern="1200">
          <a:solidFill>
            <a:schemeClr val="tx1"/>
          </a:solidFill>
          <a:latin typeface="+mn-lt"/>
          <a:ea typeface="+mn-ea"/>
          <a:cs typeface="+mn-cs"/>
        </a:defRPr>
      </a:lvl2pPr>
      <a:lvl3pPr marL="2284008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6" kern="1200">
          <a:solidFill>
            <a:schemeClr val="tx1"/>
          </a:solidFill>
          <a:latin typeface="+mn-lt"/>
          <a:ea typeface="+mn-ea"/>
          <a:cs typeface="+mn-cs"/>
        </a:defRPr>
      </a:lvl3pPr>
      <a:lvl4pPr marL="3197610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1214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4816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38418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2022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65624" indent="-456804" algn="l" defTabSz="18272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2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3602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206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0808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4410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8016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1620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5222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08824" algn="l" defTabSz="182720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15360">
          <p15:clr>
            <a:srgbClr val="F26B43"/>
          </p15:clr>
        </p15:guide>
        <p15:guide id="3" pos="989">
          <p15:clr>
            <a:srgbClr val="F26B43"/>
          </p15:clr>
        </p15:guide>
        <p15:guide id="4" pos="1897">
          <p15:clr>
            <a:srgbClr val="A4A3A4"/>
          </p15:clr>
        </p15:guide>
        <p15:guide id="5" pos="2123">
          <p15:clr>
            <a:srgbClr val="A4A3A4"/>
          </p15:clr>
        </p15:guide>
        <p15:guide id="6" pos="14371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8640">
          <p15:clr>
            <a:srgbClr val="F26B43"/>
          </p15:clr>
        </p15:guide>
        <p15:guide id="9" orient="horz" pos="578">
          <p15:clr>
            <a:srgbClr val="F26B43"/>
          </p15:clr>
        </p15:guide>
        <p15:guide id="11" orient="horz" pos="4433">
          <p15:clr>
            <a:srgbClr val="F26B43"/>
          </p15:clr>
        </p15:guide>
        <p15:guide id="12" orient="horz" pos="8062">
          <p15:clr>
            <a:srgbClr val="F26B43"/>
          </p15:clr>
        </p15:guide>
        <p15:guide id="13" pos="2350">
          <p15:clr>
            <a:srgbClr val="A4A3A4"/>
          </p15:clr>
        </p15:guide>
        <p15:guide id="14" pos="2577">
          <p15:clr>
            <a:srgbClr val="A4A3A4"/>
          </p15:clr>
        </p15:guide>
        <p15:guide id="15" pos="2804">
          <p15:clr>
            <a:srgbClr val="F26B43"/>
          </p15:clr>
        </p15:guide>
        <p15:guide id="17" pos="3303">
          <p15:clr>
            <a:srgbClr val="F26B43"/>
          </p15:clr>
        </p15:guide>
        <p15:guide id="18" pos="3530">
          <p15:clr>
            <a:srgbClr val="A4A3A4"/>
          </p15:clr>
        </p15:guide>
        <p15:guide id="20" pos="3983">
          <p15:clr>
            <a:srgbClr val="A4A3A4"/>
          </p15:clr>
        </p15:guide>
        <p15:guide id="21" pos="3756">
          <p15:clr>
            <a:srgbClr val="A4A3A4"/>
          </p15:clr>
        </p15:guide>
        <p15:guide id="22" pos="4210">
          <p15:clr>
            <a:srgbClr val="A4A3A4"/>
          </p15:clr>
        </p15:guide>
        <p15:guide id="23" pos="4437">
          <p15:clr>
            <a:srgbClr val="A4A3A4"/>
          </p15:clr>
        </p15:guide>
        <p15:guide id="24" pos="4664">
          <p15:clr>
            <a:srgbClr val="A4A3A4"/>
          </p15:clr>
        </p15:guide>
        <p15:guide id="25" pos="4890">
          <p15:clr>
            <a:srgbClr val="A4A3A4"/>
          </p15:clr>
        </p15:guide>
        <p15:guide id="29" pos="5616">
          <p15:clr>
            <a:srgbClr val="F26B43"/>
          </p15:clr>
        </p15:guide>
        <p15:guide id="30" pos="5843">
          <p15:clr>
            <a:srgbClr val="A4A3A4"/>
          </p15:clr>
        </p15:guide>
        <p15:guide id="31" pos="6070">
          <p15:clr>
            <a:srgbClr val="A4A3A4"/>
          </p15:clr>
        </p15:guide>
        <p15:guide id="32" pos="6297">
          <p15:clr>
            <a:srgbClr val="A4A3A4"/>
          </p15:clr>
        </p15:guide>
        <p15:guide id="33" pos="6523">
          <p15:clr>
            <a:srgbClr val="A4A3A4"/>
          </p15:clr>
        </p15:guide>
        <p15:guide id="34" pos="6750">
          <p15:clr>
            <a:srgbClr val="A4A3A4"/>
          </p15:clr>
        </p15:guide>
        <p15:guide id="35" pos="6977">
          <p15:clr>
            <a:srgbClr val="A4A3A4"/>
          </p15:clr>
        </p15:guide>
        <p15:guide id="36" pos="7204">
          <p15:clr>
            <a:srgbClr val="A4A3A4"/>
          </p15:clr>
        </p15:guide>
        <p15:guide id="41" pos="8383">
          <p15:clr>
            <a:srgbClr val="A4A3A4"/>
          </p15:clr>
        </p15:guide>
        <p15:guide id="42" pos="8156">
          <p15:clr>
            <a:srgbClr val="A4A3A4"/>
          </p15:clr>
        </p15:guide>
        <p15:guide id="44" pos="14144">
          <p15:clr>
            <a:srgbClr val="A4A3A4"/>
          </p15:clr>
        </p15:guide>
        <p15:guide id="45" pos="13917">
          <p15:clr>
            <a:srgbClr val="A4A3A4"/>
          </p15:clr>
        </p15:guide>
        <p15:guide id="46" pos="13690">
          <p15:clr>
            <a:srgbClr val="A4A3A4"/>
          </p15:clr>
        </p15:guide>
        <p15:guide id="47" pos="13463">
          <p15:clr>
            <a:srgbClr val="A4A3A4"/>
          </p15:clr>
        </p15:guide>
        <p15:guide id="48" pos="13237">
          <p15:clr>
            <a:srgbClr val="A4A3A4"/>
          </p15:clr>
        </p15:guide>
        <p15:guide id="49" pos="13010">
          <p15:clr>
            <a:srgbClr val="A4A3A4"/>
          </p15:clr>
        </p15:guide>
        <p15:guide id="50" pos="12783">
          <p15:clr>
            <a:srgbClr val="A4A3A4"/>
          </p15:clr>
        </p15:guide>
        <p15:guide id="51" pos="12556">
          <p15:clr>
            <a:srgbClr val="F26B43"/>
          </p15:clr>
        </p15:guide>
        <p15:guide id="53" pos="11604">
          <p15:clr>
            <a:srgbClr val="A4A3A4"/>
          </p15:clr>
        </p15:guide>
        <p15:guide id="55" pos="11377">
          <p15:clr>
            <a:srgbClr val="A4A3A4"/>
          </p15:clr>
        </p15:guide>
        <p15:guide id="56" pos="11150">
          <p15:clr>
            <a:srgbClr val="A4A3A4"/>
          </p15:clr>
        </p15:guide>
        <p15:guide id="57" pos="10923">
          <p15:clr>
            <a:srgbClr val="A4A3A4"/>
          </p15:clr>
        </p15:guide>
        <p15:guide id="58" pos="10696">
          <p15:clr>
            <a:srgbClr val="A4A3A4"/>
          </p15:clr>
        </p15:guide>
        <p15:guide id="59" pos="10470">
          <p15:clr>
            <a:srgbClr val="A4A3A4"/>
          </p15:clr>
        </p15:guide>
        <p15:guide id="60" pos="10243">
          <p15:clr>
            <a:srgbClr val="F26B43"/>
          </p15:clr>
        </p15:guide>
        <p15:guide id="65" pos="9290">
          <p15:clr>
            <a:srgbClr val="A4A3A4"/>
          </p15:clr>
        </p15:guide>
        <p15:guide id="66" pos="9517">
          <p15:clr>
            <a:srgbClr val="A4A3A4"/>
          </p15:clr>
        </p15:guide>
        <p15:guide id="67" pos="9063">
          <p15:clr>
            <a:srgbClr val="A4A3A4"/>
          </p15:clr>
        </p15:guide>
        <p15:guide id="68" pos="8837">
          <p15:clr>
            <a:srgbClr val="A4A3A4"/>
          </p15:clr>
        </p15:guide>
        <p15:guide id="69" pos="8610">
          <p15:clr>
            <a:srgbClr val="A4A3A4"/>
          </p15:clr>
        </p15:guide>
        <p15:guide id="70" orient="horz" pos="805">
          <p15:clr>
            <a:srgbClr val="A4A3A4"/>
          </p15:clr>
        </p15:guide>
        <p15:guide id="71" orient="horz" pos="1031">
          <p15:clr>
            <a:srgbClr val="A4A3A4"/>
          </p15:clr>
        </p15:guide>
        <p15:guide id="72" orient="horz" pos="1258">
          <p15:clr>
            <a:srgbClr val="A4A3A4"/>
          </p15:clr>
        </p15:guide>
        <p15:guide id="73" orient="horz" pos="1485">
          <p15:clr>
            <a:srgbClr val="A4A3A4"/>
          </p15:clr>
        </p15:guide>
        <p15:guide id="74" orient="horz" pos="1712">
          <p15:clr>
            <a:srgbClr val="A4A3A4"/>
          </p15:clr>
        </p15:guide>
        <p15:guide id="75" orient="horz" pos="1939">
          <p15:clr>
            <a:srgbClr val="A4A3A4"/>
          </p15:clr>
        </p15:guide>
        <p15:guide id="76" orient="horz" pos="2165">
          <p15:clr>
            <a:srgbClr val="A4A3A4"/>
          </p15:clr>
        </p15:guide>
        <p15:guide id="77" orient="horz" pos="2392">
          <p15:clr>
            <a:srgbClr val="A4A3A4"/>
          </p15:clr>
        </p15:guide>
        <p15:guide id="78" orient="horz" pos="2619">
          <p15:clr>
            <a:srgbClr val="A4A3A4"/>
          </p15:clr>
        </p15:guide>
        <p15:guide id="79" orient="horz" pos="2846">
          <p15:clr>
            <a:srgbClr val="A4A3A4"/>
          </p15:clr>
        </p15:guide>
        <p15:guide id="80" orient="horz" pos="3073">
          <p15:clr>
            <a:srgbClr val="A4A3A4"/>
          </p15:clr>
        </p15:guide>
        <p15:guide id="81" orient="horz" pos="3299">
          <p15:clr>
            <a:srgbClr val="A4A3A4"/>
          </p15:clr>
        </p15:guide>
        <p15:guide id="82" orient="horz" pos="3526">
          <p15:clr>
            <a:srgbClr val="A4A3A4"/>
          </p15:clr>
        </p15:guide>
        <p15:guide id="83" orient="horz" pos="3753">
          <p15:clr>
            <a:srgbClr val="A4A3A4"/>
          </p15:clr>
        </p15:guide>
        <p15:guide id="84" orient="horz" pos="3980">
          <p15:clr>
            <a:srgbClr val="A4A3A4"/>
          </p15:clr>
        </p15:guide>
        <p15:guide id="85" orient="horz" pos="4660">
          <p15:clr>
            <a:srgbClr val="A4A3A4"/>
          </p15:clr>
        </p15:guide>
        <p15:guide id="86" orient="horz" pos="4207">
          <p15:clr>
            <a:srgbClr val="F26B43"/>
          </p15:clr>
        </p15:guide>
        <p15:guide id="87" orient="horz" pos="5114">
          <p15:clr>
            <a:srgbClr val="A4A3A4"/>
          </p15:clr>
        </p15:guide>
        <p15:guide id="88" orient="horz" pos="4887">
          <p15:clr>
            <a:srgbClr val="A4A3A4"/>
          </p15:clr>
        </p15:guide>
        <p15:guide id="89" orient="horz" pos="5341">
          <p15:clr>
            <a:srgbClr val="A4A3A4"/>
          </p15:clr>
        </p15:guide>
        <p15:guide id="90" orient="horz" pos="5567">
          <p15:clr>
            <a:srgbClr val="A4A3A4"/>
          </p15:clr>
        </p15:guide>
        <p15:guide id="91" orient="horz" pos="5794">
          <p15:clr>
            <a:srgbClr val="A4A3A4"/>
          </p15:clr>
        </p15:guide>
        <p15:guide id="92" orient="horz" pos="6021">
          <p15:clr>
            <a:srgbClr val="A4A3A4"/>
          </p15:clr>
        </p15:guide>
        <p15:guide id="93" orient="horz" pos="6248">
          <p15:clr>
            <a:srgbClr val="A4A3A4"/>
          </p15:clr>
        </p15:guide>
        <p15:guide id="94" orient="horz" pos="6475">
          <p15:clr>
            <a:srgbClr val="A4A3A4"/>
          </p15:clr>
        </p15:guide>
        <p15:guide id="95" orient="horz" pos="6701">
          <p15:clr>
            <a:srgbClr val="A4A3A4"/>
          </p15:clr>
        </p15:guide>
        <p15:guide id="96" orient="horz" pos="7155">
          <p15:clr>
            <a:srgbClr val="A4A3A4"/>
          </p15:clr>
        </p15:guide>
        <p15:guide id="97" orient="horz" pos="6928">
          <p15:clr>
            <a:srgbClr val="A4A3A4"/>
          </p15:clr>
        </p15:guide>
        <p15:guide id="98" orient="horz" pos="7382">
          <p15:clr>
            <a:srgbClr val="A4A3A4"/>
          </p15:clr>
        </p15:guide>
        <p15:guide id="99" orient="horz" pos="7609">
          <p15:clr>
            <a:srgbClr val="A4A3A4"/>
          </p15:clr>
        </p15:guide>
        <p15:guide id="100" orient="horz" pos="7835">
          <p15:clr>
            <a:srgbClr val="A4A3A4"/>
          </p15:clr>
        </p15:guide>
        <p15:guide id="102" pos="1670">
          <p15:clr>
            <a:srgbClr val="A4A3A4"/>
          </p15:clr>
        </p15:guide>
        <p15:guide id="103" pos="1443">
          <p15:clr>
            <a:srgbClr val="A4A3A4"/>
          </p15:clr>
        </p15:guide>
        <p15:guide id="104" pos="1216">
          <p15:clr>
            <a:srgbClr val="A4A3A4"/>
          </p15:clr>
        </p15:guide>
        <p15:guide id="105" pos="12057">
          <p15:clr>
            <a:srgbClr val="F26B43"/>
          </p15:clr>
        </p15:guide>
        <p15:guide id="106" pos="11830">
          <p15:clr>
            <a:srgbClr val="A4A3A4"/>
          </p15:clr>
        </p15:guide>
        <p15:guide id="107" pos="9744">
          <p15:clr>
            <a:srgbClr val="F26B43"/>
          </p15:clr>
        </p15:guide>
        <p15:guide id="108" pos="7431">
          <p15:clr>
            <a:srgbClr val="F26B43"/>
          </p15:clr>
        </p15:guide>
        <p15:guide id="109" pos="7929">
          <p15:clr>
            <a:srgbClr val="F26B43"/>
          </p15:clr>
        </p15:guide>
        <p15:guide id="110" pos="5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CD6D8B10-A163-45EF-B600-12DE9F2D49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Май 2023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88A204-D9BC-45EB-9642-59E7FF1585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5083" y="4155105"/>
            <a:ext cx="19341744" cy="3827439"/>
          </a:xfrm>
        </p:spPr>
        <p:txBody>
          <a:bodyPr/>
          <a:lstStyle/>
          <a:p>
            <a:r>
              <a:rPr lang="ru-RU" dirty="0"/>
              <a:t>Об исполнении грантового соглашения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EDBDC14-059C-4412-A95D-DD9F538353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3743" y="8252521"/>
            <a:ext cx="15077381" cy="1662034"/>
          </a:xfrm>
        </p:spPr>
        <p:txBody>
          <a:bodyPr/>
          <a:lstStyle/>
          <a:p>
            <a:r>
              <a:rPr lang="ru-RU" dirty="0"/>
              <a:t>Проект «Внедрение информационной системы расчёта </a:t>
            </a:r>
          </a:p>
          <a:p>
            <a:r>
              <a:rPr lang="ru-RU" dirty="0"/>
              <a:t>технико-экономических показателей и планирования режимов»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6BBCF7-432D-4A57-97EC-F8F336ECA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28550" r="14791" b="36327"/>
          <a:stretch/>
        </p:blipFill>
        <p:spPr>
          <a:xfrm>
            <a:off x="6683375" y="773760"/>
            <a:ext cx="5490014" cy="14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3159F80-F079-42BB-B8F1-62B3A6FF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468" y="823556"/>
            <a:ext cx="12935046" cy="1229502"/>
          </a:xfrm>
        </p:spPr>
        <p:txBody>
          <a:bodyPr/>
          <a:lstStyle/>
          <a:p>
            <a:r>
              <a:rPr lang="ru-RU" dirty="0"/>
              <a:t>Условия </a:t>
            </a:r>
            <a:r>
              <a:rPr lang="ru-RU" dirty="0" err="1"/>
              <a:t>Грантового</a:t>
            </a:r>
            <a:r>
              <a:rPr lang="ru-RU" dirty="0"/>
              <a:t> соглашения от 24.12.2020 № 2020-550-1</a:t>
            </a:r>
          </a:p>
        </p:txBody>
      </p:sp>
      <p:sp>
        <p:nvSpPr>
          <p:cNvPr id="28" name="Текст 39">
            <a:extLst>
              <a:ext uri="{FF2B5EF4-FFF2-40B4-BE49-F238E27FC236}">
                <a16:creationId xmlns:a16="http://schemas.microsoft.com/office/drawing/2014/main" id="{D2FDDC47-EBC4-443D-8A36-4A3406DFECF2}"/>
              </a:ext>
            </a:extLst>
          </p:cNvPr>
          <p:cNvSpPr txBox="1">
            <a:spLocks/>
          </p:cNvSpPr>
          <p:nvPr/>
        </p:nvSpPr>
        <p:spPr>
          <a:xfrm>
            <a:off x="1472462" y="3597043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Проект </a:t>
            </a:r>
          </a:p>
        </p:txBody>
      </p:sp>
      <p:sp>
        <p:nvSpPr>
          <p:cNvPr id="29" name="Текст 40">
            <a:extLst>
              <a:ext uri="{FF2B5EF4-FFF2-40B4-BE49-F238E27FC236}">
                <a16:creationId xmlns:a16="http://schemas.microsoft.com/office/drawing/2014/main" id="{E60279FC-5B4F-4382-B6E5-9148B13E6625}"/>
              </a:ext>
            </a:extLst>
          </p:cNvPr>
          <p:cNvSpPr txBox="1">
            <a:spLocks/>
          </p:cNvSpPr>
          <p:nvPr/>
        </p:nvSpPr>
        <p:spPr>
          <a:xfrm>
            <a:off x="1472462" y="4138527"/>
            <a:ext cx="5046882" cy="2322882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«Внедрение информационной системы расчёта технико-экономических показателей </a:t>
            </a:r>
            <a:b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</a:b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и планирования режимов,  далее — Проект, ИС ТЭП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0" name="Текст 41">
            <a:extLst>
              <a:ext uri="{FF2B5EF4-FFF2-40B4-BE49-F238E27FC236}">
                <a16:creationId xmlns:a16="http://schemas.microsoft.com/office/drawing/2014/main" id="{2F3DF869-AAA9-4E1E-800C-CC1D59FA2C03}"/>
              </a:ext>
            </a:extLst>
          </p:cNvPr>
          <p:cNvSpPr txBox="1">
            <a:spLocks/>
          </p:cNvSpPr>
          <p:nvPr/>
        </p:nvSpPr>
        <p:spPr>
          <a:xfrm>
            <a:off x="6946161" y="3597043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>
                <a:solidFill>
                  <a:srgbClr val="1D222A"/>
                </a:solidFill>
                <a:latin typeface="Golos Text" panose="020B0503020202020204" pitchFamily="34" charset="-52"/>
              </a:rPr>
              <a:t>Объекты</a:t>
            </a:r>
          </a:p>
          <a:p>
            <a:pPr marL="0" indent="0">
              <a:buNone/>
            </a:pPr>
            <a:endParaRPr lang="ru-RU" sz="3200" b="1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1" name="Текст 42">
            <a:extLst>
              <a:ext uri="{FF2B5EF4-FFF2-40B4-BE49-F238E27FC236}">
                <a16:creationId xmlns:a16="http://schemas.microsoft.com/office/drawing/2014/main" id="{5BDA2739-98AC-4A92-BBD2-F2154EE9844A}"/>
              </a:ext>
            </a:extLst>
          </p:cNvPr>
          <p:cNvSpPr txBox="1">
            <a:spLocks/>
          </p:cNvSpPr>
          <p:nvPr/>
        </p:nvSpPr>
        <p:spPr>
          <a:xfrm>
            <a:off x="6946161" y="4138528"/>
            <a:ext cx="5046882" cy="2258558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филиалы АО «РИР» </a:t>
            </a:r>
            <a:b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</a:b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в г. Краснокаменске, </a:t>
            </a:r>
            <a:b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</a:b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г. Глазове, г. Новоуральске, </a:t>
            </a:r>
            <a:b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</a:b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г. Северске, г. Димитровграде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2" name="Текст 43">
            <a:extLst>
              <a:ext uri="{FF2B5EF4-FFF2-40B4-BE49-F238E27FC236}">
                <a16:creationId xmlns:a16="http://schemas.microsoft.com/office/drawing/2014/main" id="{CA4D371C-4849-4A18-BAD9-BC9380BDC551}"/>
              </a:ext>
            </a:extLst>
          </p:cNvPr>
          <p:cNvSpPr txBox="1">
            <a:spLocks/>
          </p:cNvSpPr>
          <p:nvPr/>
        </p:nvSpPr>
        <p:spPr>
          <a:xfrm>
            <a:off x="12505587" y="3597043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>
                <a:solidFill>
                  <a:srgbClr val="1D222A"/>
                </a:solidFill>
                <a:latin typeface="Golos Text" panose="020B0503020202020204" pitchFamily="34" charset="-52"/>
              </a:rPr>
              <a:t>Этапы и сроки</a:t>
            </a:r>
          </a:p>
          <a:p>
            <a:pPr marL="0" indent="0">
              <a:buNone/>
            </a:pPr>
            <a:endParaRPr lang="ru-RU" sz="3200" b="1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3" name="Текст 44">
            <a:extLst>
              <a:ext uri="{FF2B5EF4-FFF2-40B4-BE49-F238E27FC236}">
                <a16:creationId xmlns:a16="http://schemas.microsoft.com/office/drawing/2014/main" id="{C68392A9-2EE8-471B-9F97-8D82EF82A059}"/>
              </a:ext>
            </a:extLst>
          </p:cNvPr>
          <p:cNvSpPr txBox="1">
            <a:spLocks/>
          </p:cNvSpPr>
          <p:nvPr/>
        </p:nvSpPr>
        <p:spPr>
          <a:xfrm>
            <a:off x="12505587" y="4138527"/>
            <a:ext cx="5046882" cy="1675746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I этап: 01.03.2020–30.11.2020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II этап: 01.12.2020–31.08.2021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III этап: 01.09.2021–25.05.2022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4" name="Текст 45">
            <a:extLst>
              <a:ext uri="{FF2B5EF4-FFF2-40B4-BE49-F238E27FC236}">
                <a16:creationId xmlns:a16="http://schemas.microsoft.com/office/drawing/2014/main" id="{2FF64CA7-F2AA-4EE0-B73A-6209A4A3AD4F}"/>
              </a:ext>
            </a:extLst>
          </p:cNvPr>
          <p:cNvSpPr txBox="1">
            <a:spLocks/>
          </p:cNvSpPr>
          <p:nvPr/>
        </p:nvSpPr>
        <p:spPr>
          <a:xfrm>
            <a:off x="17972969" y="3597043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Бюджет проекта</a:t>
            </a:r>
          </a:p>
          <a:p>
            <a:pPr marL="0" indent="0">
              <a:buNone/>
            </a:pPr>
            <a:endParaRPr lang="ru-RU" sz="3200" b="1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5" name="Текст 46">
            <a:extLst>
              <a:ext uri="{FF2B5EF4-FFF2-40B4-BE49-F238E27FC236}">
                <a16:creationId xmlns:a16="http://schemas.microsoft.com/office/drawing/2014/main" id="{CE616E33-1269-445E-B414-65453580DC84}"/>
              </a:ext>
            </a:extLst>
          </p:cNvPr>
          <p:cNvSpPr txBox="1">
            <a:spLocks/>
          </p:cNvSpPr>
          <p:nvPr/>
        </p:nvSpPr>
        <p:spPr>
          <a:xfrm>
            <a:off x="17972969" y="4138527"/>
            <a:ext cx="5046882" cy="52673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185, 418 млн руб.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B1CF5B-C115-4E9A-8868-4B46D009E9E0}"/>
              </a:ext>
            </a:extLst>
          </p:cNvPr>
          <p:cNvSpPr/>
          <p:nvPr/>
        </p:nvSpPr>
        <p:spPr>
          <a:xfrm>
            <a:off x="1665738" y="7239341"/>
            <a:ext cx="15480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ts val="3600"/>
              </a:lnSpc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Ключевые параметры соглашения: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2719028" y="7841462"/>
            <a:ext cx="19611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Внедрение ИС ТЭП на 5 филиалах АО «РИР».</a:t>
            </a:r>
          </a:p>
          <a:p>
            <a:pPr lvl="0"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Поставка оборудования, Поставка ПО, ПНР, ввод системы в эксплуатацию</a:t>
            </a:r>
          </a:p>
          <a:p>
            <a:pPr lvl="0"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Бюджет этапа: 32,365 млн. руб. (Грант 13,834 млн. руб. /42,75%)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22904" y="8057017"/>
            <a:ext cx="1431004" cy="567671"/>
            <a:chOff x="998213" y="7901901"/>
            <a:chExt cx="1431004" cy="567671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8EF544F-6C60-4D3F-979A-4A7F6DDDF60F}"/>
                </a:ext>
              </a:extLst>
            </p:cNvPr>
            <p:cNvGrpSpPr/>
            <p:nvPr/>
          </p:nvGrpSpPr>
          <p:grpSpPr>
            <a:xfrm>
              <a:off x="998213" y="7901901"/>
              <a:ext cx="567671" cy="567671"/>
              <a:chOff x="10060838" y="11419498"/>
              <a:chExt cx="567671" cy="567671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E4FE7838-4862-458F-B9BF-1BC1BAABFFB3}"/>
                  </a:ext>
                </a:extLst>
              </p:cNvPr>
              <p:cNvSpPr/>
              <p:nvPr/>
            </p:nvSpPr>
            <p:spPr>
              <a:xfrm>
                <a:off x="10060838" y="11419498"/>
                <a:ext cx="567671" cy="567671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marL="0" marR="0" lvl="0" indent="0" algn="ctr" defTabSz="18192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4480F3">
                      <a:lumMod val="50000"/>
                    </a:srgbClr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97E1FF-3D85-4AE8-9EAB-1F6957C463AE}"/>
                  </a:ext>
                </a:extLst>
              </p:cNvPr>
              <p:cNvSpPr txBox="1"/>
              <p:nvPr/>
            </p:nvSpPr>
            <p:spPr>
              <a:xfrm>
                <a:off x="10278950" y="11531152"/>
                <a:ext cx="131446" cy="307777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marL="0" marR="0" lvl="0" indent="0" algn="l" defTabSz="1819238" rtl="0" eaLnBrk="1" fontAlgn="auto" latinLnBrk="0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1D222A"/>
                    </a:solidFill>
                    <a:latin typeface="Golos Text"/>
                    <a:sym typeface="Arial"/>
                  </a:rPr>
                  <a:t>1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D222A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577317" y="7954903"/>
              <a:ext cx="851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1D222A"/>
                  </a:solidFill>
                  <a:latin typeface="Golos Text" panose="020B0503020202020204" pitchFamily="34" charset="-52"/>
                </a:rPr>
                <a:t>этап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101001" y="9549884"/>
            <a:ext cx="1431004" cy="567671"/>
            <a:chOff x="998213" y="7901901"/>
            <a:chExt cx="1431004" cy="567671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8EF544F-6C60-4D3F-979A-4A7F6DDDF60F}"/>
                </a:ext>
              </a:extLst>
            </p:cNvPr>
            <p:cNvGrpSpPr/>
            <p:nvPr/>
          </p:nvGrpSpPr>
          <p:grpSpPr>
            <a:xfrm>
              <a:off x="998213" y="7901901"/>
              <a:ext cx="567671" cy="567671"/>
              <a:chOff x="10060838" y="11419498"/>
              <a:chExt cx="567671" cy="567671"/>
            </a:xfrm>
          </p:grpSpPr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E4FE7838-4862-458F-B9BF-1BC1BAABFFB3}"/>
                  </a:ext>
                </a:extLst>
              </p:cNvPr>
              <p:cNvSpPr/>
              <p:nvPr/>
            </p:nvSpPr>
            <p:spPr>
              <a:xfrm>
                <a:off x="10060838" y="11419498"/>
                <a:ext cx="567671" cy="567671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marL="0" marR="0" lvl="0" indent="0" algn="ctr" defTabSz="18192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4480F3">
                      <a:lumMod val="50000"/>
                    </a:srgbClr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97E1FF-3D85-4AE8-9EAB-1F6957C463AE}"/>
                  </a:ext>
                </a:extLst>
              </p:cNvPr>
              <p:cNvSpPr txBox="1"/>
              <p:nvPr/>
            </p:nvSpPr>
            <p:spPr>
              <a:xfrm>
                <a:off x="10278950" y="11531152"/>
                <a:ext cx="157094" cy="307777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marL="0" marR="0" lvl="0" indent="0" algn="l" defTabSz="1819238" rtl="0" eaLnBrk="1" fontAlgn="auto" latinLnBrk="0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1D222A"/>
                    </a:solidFill>
                    <a:latin typeface="Golos Text"/>
                    <a:sym typeface="Arial"/>
                  </a:rPr>
                  <a:t>2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D222A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1577317" y="7954903"/>
              <a:ext cx="851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1D222A"/>
                  </a:solidFill>
                  <a:latin typeface="Golos Text" panose="020B0503020202020204" pitchFamily="34" charset="-52"/>
                </a:rPr>
                <a:t>этап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098067" y="11139899"/>
            <a:ext cx="1431004" cy="567671"/>
            <a:chOff x="998213" y="7901901"/>
            <a:chExt cx="1431004" cy="567671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C8EF544F-6C60-4D3F-979A-4A7F6DDDF60F}"/>
                </a:ext>
              </a:extLst>
            </p:cNvPr>
            <p:cNvGrpSpPr/>
            <p:nvPr/>
          </p:nvGrpSpPr>
          <p:grpSpPr>
            <a:xfrm>
              <a:off x="998213" y="7901901"/>
              <a:ext cx="567671" cy="567671"/>
              <a:chOff x="10060838" y="11419498"/>
              <a:chExt cx="567671" cy="567671"/>
            </a:xfrm>
          </p:grpSpPr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FE7838-4862-458F-B9BF-1BC1BAABFFB3}"/>
                  </a:ext>
                </a:extLst>
              </p:cNvPr>
              <p:cNvSpPr/>
              <p:nvPr/>
            </p:nvSpPr>
            <p:spPr>
              <a:xfrm>
                <a:off x="10060838" y="11419498"/>
                <a:ext cx="567671" cy="567671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marL="0" marR="0" lvl="0" indent="0" algn="ctr" defTabSz="18192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4480F3">
                      <a:lumMod val="50000"/>
                    </a:srgbClr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597E1FF-3D85-4AE8-9EAB-1F6957C463AE}"/>
                  </a:ext>
                </a:extLst>
              </p:cNvPr>
              <p:cNvSpPr txBox="1"/>
              <p:nvPr/>
            </p:nvSpPr>
            <p:spPr>
              <a:xfrm>
                <a:off x="10278950" y="11531152"/>
                <a:ext cx="157094" cy="307777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marL="0" marR="0" lvl="0" indent="0" algn="l" defTabSz="1819238" rtl="0" eaLnBrk="1" fontAlgn="auto" latinLnBrk="0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1D222A"/>
                    </a:solidFill>
                    <a:latin typeface="Golos Text"/>
                    <a:sym typeface="Arial"/>
                  </a:rPr>
                  <a:t>3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D222A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577317" y="7954903"/>
              <a:ext cx="851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1D222A"/>
                  </a:solidFill>
                  <a:latin typeface="Golos Text" panose="020B0503020202020204" pitchFamily="34" charset="-52"/>
                </a:rPr>
                <a:t>этап</a:t>
              </a: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2699613" y="9392619"/>
            <a:ext cx="19611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Доработка ИС ТЭП: развитие автоматизированных функций.</a:t>
            </a:r>
          </a:p>
          <a:p>
            <a:pPr lvl="0"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Поставка оборудования, ПНР, ввод оборудования в эксплуатацию</a:t>
            </a:r>
          </a:p>
          <a:p>
            <a:pPr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Бюджет этапа: 128,321 млн. руб. (Грант 63,9 млн. руб./ 49,8%)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2699613" y="10897610"/>
            <a:ext cx="19611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Доработка ИС ТЭП: развитие функций системы в целях </a:t>
            </a:r>
            <a:r>
              <a:rPr lang="ru-RU" sz="2400" b="1" dirty="0" err="1">
                <a:solidFill>
                  <a:srgbClr val="1D222A"/>
                </a:solidFill>
                <a:latin typeface="Golos Text" panose="020B0503020202020204" pitchFamily="34" charset="-52"/>
              </a:rPr>
              <a:t>импортозамещения</a:t>
            </a: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.</a:t>
            </a:r>
          </a:p>
          <a:p>
            <a:pPr lvl="0"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Поставка оборудования, ПНР, ввод в эксплуатацию</a:t>
            </a:r>
          </a:p>
          <a:p>
            <a:pPr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Бюджет этапа: 24,733 млн. руб. (Грант 12,479 млн. руб. /50,46%)</a:t>
            </a:r>
          </a:p>
        </p:txBody>
      </p:sp>
      <p:sp>
        <p:nvSpPr>
          <p:cNvPr id="64" name="Текст 45">
            <a:extLst>
              <a:ext uri="{FF2B5EF4-FFF2-40B4-BE49-F238E27FC236}">
                <a16:creationId xmlns:a16="http://schemas.microsoft.com/office/drawing/2014/main" id="{2FF64CA7-F2AA-4EE0-B73A-6209A4A3AD4F}"/>
              </a:ext>
            </a:extLst>
          </p:cNvPr>
          <p:cNvSpPr txBox="1">
            <a:spLocks/>
          </p:cNvSpPr>
          <p:nvPr/>
        </p:nvSpPr>
        <p:spPr>
          <a:xfrm>
            <a:off x="17949646" y="4792438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Размер гранта РФРИТ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 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662F43D-B1CB-419A-A685-21B35767B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28550" r="14791" b="36327"/>
          <a:stretch/>
        </p:blipFill>
        <p:spPr>
          <a:xfrm>
            <a:off x="17967364" y="5765560"/>
            <a:ext cx="2619374" cy="695849"/>
          </a:xfrm>
          <a:prstGeom prst="rect">
            <a:avLst/>
          </a:prstGeom>
        </p:spPr>
      </p:pic>
      <p:sp>
        <p:nvSpPr>
          <p:cNvPr id="66" name="Текст 46">
            <a:extLst>
              <a:ext uri="{FF2B5EF4-FFF2-40B4-BE49-F238E27FC236}">
                <a16:creationId xmlns:a16="http://schemas.microsoft.com/office/drawing/2014/main" id="{CE616E33-1269-445E-B414-65453580DC84}"/>
              </a:ext>
            </a:extLst>
          </p:cNvPr>
          <p:cNvSpPr txBox="1">
            <a:spLocks/>
          </p:cNvSpPr>
          <p:nvPr/>
        </p:nvSpPr>
        <p:spPr>
          <a:xfrm>
            <a:off x="17967364" y="5304741"/>
            <a:ext cx="5046882" cy="499815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90,214 млн руб. (48,65%)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87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3159F80-F079-42BB-B8F1-62B3A6FF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468" y="823556"/>
            <a:ext cx="17238944" cy="1229502"/>
          </a:xfrm>
        </p:spPr>
        <p:txBody>
          <a:bodyPr/>
          <a:lstStyle/>
          <a:p>
            <a:r>
              <a:rPr lang="ru-RU" dirty="0"/>
              <a:t>Результаты исполнения </a:t>
            </a:r>
            <a:r>
              <a:rPr lang="ru-RU" dirty="0" err="1"/>
              <a:t>Грантового</a:t>
            </a:r>
            <a:r>
              <a:rPr lang="ru-RU" dirty="0"/>
              <a:t> соглашения от 24.12.2020 № 2020-550-1</a:t>
            </a:r>
          </a:p>
        </p:txBody>
      </p:sp>
      <p:sp>
        <p:nvSpPr>
          <p:cNvPr id="28" name="Текст 39">
            <a:extLst>
              <a:ext uri="{FF2B5EF4-FFF2-40B4-BE49-F238E27FC236}">
                <a16:creationId xmlns:a16="http://schemas.microsoft.com/office/drawing/2014/main" id="{D2FDDC47-EBC4-443D-8A36-4A3406DFECF2}"/>
              </a:ext>
            </a:extLst>
          </p:cNvPr>
          <p:cNvSpPr txBox="1">
            <a:spLocks/>
          </p:cNvSpPr>
          <p:nvPr/>
        </p:nvSpPr>
        <p:spPr>
          <a:xfrm>
            <a:off x="1085920" y="4902252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Проект </a:t>
            </a:r>
          </a:p>
        </p:txBody>
      </p:sp>
      <p:sp>
        <p:nvSpPr>
          <p:cNvPr id="29" name="Текст 40">
            <a:extLst>
              <a:ext uri="{FF2B5EF4-FFF2-40B4-BE49-F238E27FC236}">
                <a16:creationId xmlns:a16="http://schemas.microsoft.com/office/drawing/2014/main" id="{E60279FC-5B4F-4382-B6E5-9148B13E6625}"/>
              </a:ext>
            </a:extLst>
          </p:cNvPr>
          <p:cNvSpPr txBox="1">
            <a:spLocks/>
          </p:cNvSpPr>
          <p:nvPr/>
        </p:nvSpPr>
        <p:spPr>
          <a:xfrm>
            <a:off x="1026036" y="5392831"/>
            <a:ext cx="5046882" cy="2322882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«Внедрение информационной системы расчёта технико-экономических показателей </a:t>
            </a:r>
            <a:b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</a:b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и планирования режимов,  далее — Проект, ИС ТЭП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0" name="Текст 41">
            <a:extLst>
              <a:ext uri="{FF2B5EF4-FFF2-40B4-BE49-F238E27FC236}">
                <a16:creationId xmlns:a16="http://schemas.microsoft.com/office/drawing/2014/main" id="{2F3DF869-AAA9-4E1E-800C-CC1D59FA2C03}"/>
              </a:ext>
            </a:extLst>
          </p:cNvPr>
          <p:cNvSpPr txBox="1">
            <a:spLocks/>
          </p:cNvSpPr>
          <p:nvPr/>
        </p:nvSpPr>
        <p:spPr>
          <a:xfrm>
            <a:off x="6559619" y="4902252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>
                <a:solidFill>
                  <a:srgbClr val="1D222A"/>
                </a:solidFill>
                <a:latin typeface="Golos Text" panose="020B0503020202020204" pitchFamily="34" charset="-52"/>
              </a:rPr>
              <a:t>Объекты</a:t>
            </a:r>
          </a:p>
          <a:p>
            <a:pPr marL="0" indent="0">
              <a:buNone/>
            </a:pPr>
            <a:endParaRPr lang="ru-RU" sz="3200" b="1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1" name="Текст 42">
            <a:extLst>
              <a:ext uri="{FF2B5EF4-FFF2-40B4-BE49-F238E27FC236}">
                <a16:creationId xmlns:a16="http://schemas.microsoft.com/office/drawing/2014/main" id="{5BDA2739-98AC-4A92-BBD2-F2154EE9844A}"/>
              </a:ext>
            </a:extLst>
          </p:cNvPr>
          <p:cNvSpPr txBox="1">
            <a:spLocks/>
          </p:cNvSpPr>
          <p:nvPr/>
        </p:nvSpPr>
        <p:spPr>
          <a:xfrm>
            <a:off x="6499735" y="5392832"/>
            <a:ext cx="5046882" cy="2258558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филиалы АО «РИР» </a:t>
            </a:r>
            <a:b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</a:b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в г. Краснокаменске, </a:t>
            </a:r>
            <a:b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</a:b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г. Глазове, г. Новоуральске, </a:t>
            </a:r>
            <a:b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</a:b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г. Северске, г. Димитровграде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2" name="Текст 43">
            <a:extLst>
              <a:ext uri="{FF2B5EF4-FFF2-40B4-BE49-F238E27FC236}">
                <a16:creationId xmlns:a16="http://schemas.microsoft.com/office/drawing/2014/main" id="{CA4D371C-4849-4A18-BAD9-BC9380BDC551}"/>
              </a:ext>
            </a:extLst>
          </p:cNvPr>
          <p:cNvSpPr txBox="1">
            <a:spLocks/>
          </p:cNvSpPr>
          <p:nvPr/>
        </p:nvSpPr>
        <p:spPr>
          <a:xfrm>
            <a:off x="12119045" y="4902252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>
                <a:solidFill>
                  <a:srgbClr val="1D222A"/>
                </a:solidFill>
                <a:latin typeface="Golos Text" panose="020B0503020202020204" pitchFamily="34" charset="-52"/>
              </a:rPr>
              <a:t>Этапы и сроки</a:t>
            </a:r>
          </a:p>
          <a:p>
            <a:pPr marL="0" indent="0">
              <a:buNone/>
            </a:pPr>
            <a:endParaRPr lang="ru-RU" sz="3200" b="1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3" name="Текст 44">
            <a:extLst>
              <a:ext uri="{FF2B5EF4-FFF2-40B4-BE49-F238E27FC236}">
                <a16:creationId xmlns:a16="http://schemas.microsoft.com/office/drawing/2014/main" id="{C68392A9-2EE8-471B-9F97-8D82EF82A059}"/>
              </a:ext>
            </a:extLst>
          </p:cNvPr>
          <p:cNvSpPr txBox="1">
            <a:spLocks/>
          </p:cNvSpPr>
          <p:nvPr/>
        </p:nvSpPr>
        <p:spPr>
          <a:xfrm>
            <a:off x="12059161" y="5392831"/>
            <a:ext cx="5046882" cy="1675746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I этап: 01.03.2020–30.11.2020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II этап: 01.12.2020–31.08.2021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III этап: 01.09.2021–25.05.2022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IV </a:t>
            </a: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этап:26.05.2022- 25.11.2022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4" name="Текст 45">
            <a:extLst>
              <a:ext uri="{FF2B5EF4-FFF2-40B4-BE49-F238E27FC236}">
                <a16:creationId xmlns:a16="http://schemas.microsoft.com/office/drawing/2014/main" id="{2FF64CA7-F2AA-4EE0-B73A-6209A4A3AD4F}"/>
              </a:ext>
            </a:extLst>
          </p:cNvPr>
          <p:cNvSpPr txBox="1">
            <a:spLocks/>
          </p:cNvSpPr>
          <p:nvPr/>
        </p:nvSpPr>
        <p:spPr>
          <a:xfrm>
            <a:off x="17586427" y="4902252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Бюджет проекта</a:t>
            </a:r>
          </a:p>
          <a:p>
            <a:pPr marL="0" indent="0">
              <a:buNone/>
            </a:pPr>
            <a:endParaRPr lang="ru-RU" sz="3200" b="1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5" name="Текст 46">
            <a:extLst>
              <a:ext uri="{FF2B5EF4-FFF2-40B4-BE49-F238E27FC236}">
                <a16:creationId xmlns:a16="http://schemas.microsoft.com/office/drawing/2014/main" id="{CE616E33-1269-445E-B414-65453580DC84}"/>
              </a:ext>
            </a:extLst>
          </p:cNvPr>
          <p:cNvSpPr txBox="1">
            <a:spLocks/>
          </p:cNvSpPr>
          <p:nvPr/>
        </p:nvSpPr>
        <p:spPr>
          <a:xfrm>
            <a:off x="17526543" y="5392831"/>
            <a:ext cx="5046882" cy="52673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185, 418 млн руб.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B1CF5B-C115-4E9A-8868-4B46D009E9E0}"/>
              </a:ext>
            </a:extLst>
          </p:cNvPr>
          <p:cNvSpPr/>
          <p:nvPr/>
        </p:nvSpPr>
        <p:spPr>
          <a:xfrm>
            <a:off x="1026036" y="7474204"/>
            <a:ext cx="15480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ts val="3600"/>
              </a:lnSpc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Ключевые параметры исполнения грантового соглашения: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2091802" y="8075985"/>
            <a:ext cx="11766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Внедрение ИС ТЭП на 5 филиалах АО «РИР».</a:t>
            </a:r>
          </a:p>
          <a:p>
            <a:pPr lvl="0"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Поставка оборудования, Поставка ПО, ПНР, ввод системы </a:t>
            </a:r>
          </a:p>
          <a:p>
            <a:pPr lvl="0"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в эксплуатацию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25560" y="8288712"/>
            <a:ext cx="1431004" cy="567671"/>
            <a:chOff x="998213" y="7901901"/>
            <a:chExt cx="1431004" cy="567671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8EF544F-6C60-4D3F-979A-4A7F6DDDF60F}"/>
                </a:ext>
              </a:extLst>
            </p:cNvPr>
            <p:cNvGrpSpPr/>
            <p:nvPr/>
          </p:nvGrpSpPr>
          <p:grpSpPr>
            <a:xfrm>
              <a:off x="998213" y="7901901"/>
              <a:ext cx="567671" cy="567671"/>
              <a:chOff x="10060838" y="11419498"/>
              <a:chExt cx="567671" cy="567671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E4FE7838-4862-458F-B9BF-1BC1BAABFFB3}"/>
                  </a:ext>
                </a:extLst>
              </p:cNvPr>
              <p:cNvSpPr/>
              <p:nvPr/>
            </p:nvSpPr>
            <p:spPr>
              <a:xfrm>
                <a:off x="10060838" y="11419498"/>
                <a:ext cx="567671" cy="567671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marL="0" marR="0" lvl="0" indent="0" algn="ctr" defTabSz="18192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4480F3">
                      <a:lumMod val="50000"/>
                    </a:srgbClr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97E1FF-3D85-4AE8-9EAB-1F6957C463AE}"/>
                  </a:ext>
                </a:extLst>
              </p:cNvPr>
              <p:cNvSpPr txBox="1"/>
              <p:nvPr/>
            </p:nvSpPr>
            <p:spPr>
              <a:xfrm>
                <a:off x="10278950" y="11531152"/>
                <a:ext cx="131446" cy="307777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marL="0" marR="0" lvl="0" indent="0" algn="l" defTabSz="1819238" rtl="0" eaLnBrk="1" fontAlgn="auto" latinLnBrk="0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1D222A"/>
                    </a:solidFill>
                    <a:latin typeface="Golos Text"/>
                    <a:sym typeface="Arial"/>
                  </a:rPr>
                  <a:t>1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D222A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577317" y="7954903"/>
              <a:ext cx="851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1D222A"/>
                  </a:solidFill>
                  <a:latin typeface="Golos Text" panose="020B0503020202020204" pitchFamily="34" charset="-52"/>
                </a:rPr>
                <a:t>этап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25560" y="9522436"/>
            <a:ext cx="1431004" cy="567671"/>
            <a:chOff x="998213" y="7901901"/>
            <a:chExt cx="1431004" cy="567671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8EF544F-6C60-4D3F-979A-4A7F6DDDF60F}"/>
                </a:ext>
              </a:extLst>
            </p:cNvPr>
            <p:cNvGrpSpPr/>
            <p:nvPr/>
          </p:nvGrpSpPr>
          <p:grpSpPr>
            <a:xfrm>
              <a:off x="998213" y="7901901"/>
              <a:ext cx="567671" cy="567671"/>
              <a:chOff x="10060838" y="11419498"/>
              <a:chExt cx="567671" cy="567671"/>
            </a:xfrm>
          </p:grpSpPr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E4FE7838-4862-458F-B9BF-1BC1BAABFFB3}"/>
                  </a:ext>
                </a:extLst>
              </p:cNvPr>
              <p:cNvSpPr/>
              <p:nvPr/>
            </p:nvSpPr>
            <p:spPr>
              <a:xfrm>
                <a:off x="10060838" y="11419498"/>
                <a:ext cx="567671" cy="567671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marL="0" marR="0" lvl="0" indent="0" algn="ctr" defTabSz="18192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4480F3">
                      <a:lumMod val="50000"/>
                    </a:srgbClr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97E1FF-3D85-4AE8-9EAB-1F6957C463AE}"/>
                  </a:ext>
                </a:extLst>
              </p:cNvPr>
              <p:cNvSpPr txBox="1"/>
              <p:nvPr/>
            </p:nvSpPr>
            <p:spPr>
              <a:xfrm>
                <a:off x="10278950" y="11531152"/>
                <a:ext cx="157094" cy="307777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marL="0" marR="0" lvl="0" indent="0" algn="l" defTabSz="1819238" rtl="0" eaLnBrk="1" fontAlgn="auto" latinLnBrk="0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1D222A"/>
                    </a:solidFill>
                    <a:latin typeface="Golos Text"/>
                    <a:sym typeface="Arial"/>
                  </a:rPr>
                  <a:t>2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D222A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1577317" y="7954903"/>
              <a:ext cx="851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1D222A"/>
                  </a:solidFill>
                  <a:latin typeface="Golos Text" panose="020B0503020202020204" pitchFamily="34" charset="-52"/>
                </a:rPr>
                <a:t>этап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18176" y="10484999"/>
            <a:ext cx="1431004" cy="567671"/>
            <a:chOff x="998213" y="7901901"/>
            <a:chExt cx="1431004" cy="567671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C8EF544F-6C60-4D3F-979A-4A7F6DDDF60F}"/>
                </a:ext>
              </a:extLst>
            </p:cNvPr>
            <p:cNvGrpSpPr/>
            <p:nvPr/>
          </p:nvGrpSpPr>
          <p:grpSpPr>
            <a:xfrm>
              <a:off x="998213" y="7901901"/>
              <a:ext cx="567671" cy="567671"/>
              <a:chOff x="10060838" y="11419498"/>
              <a:chExt cx="567671" cy="567671"/>
            </a:xfrm>
          </p:grpSpPr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FE7838-4862-458F-B9BF-1BC1BAABFFB3}"/>
                  </a:ext>
                </a:extLst>
              </p:cNvPr>
              <p:cNvSpPr/>
              <p:nvPr/>
            </p:nvSpPr>
            <p:spPr>
              <a:xfrm>
                <a:off x="10060838" y="11419498"/>
                <a:ext cx="567671" cy="567671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marL="0" marR="0" lvl="0" indent="0" algn="ctr" defTabSz="18192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4480F3">
                      <a:lumMod val="50000"/>
                    </a:srgbClr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597E1FF-3D85-4AE8-9EAB-1F6957C463AE}"/>
                  </a:ext>
                </a:extLst>
              </p:cNvPr>
              <p:cNvSpPr txBox="1"/>
              <p:nvPr/>
            </p:nvSpPr>
            <p:spPr>
              <a:xfrm>
                <a:off x="10278950" y="11531152"/>
                <a:ext cx="157094" cy="307777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marL="0" marR="0" lvl="0" indent="0" algn="l" defTabSz="1819238" rtl="0" eaLnBrk="1" fontAlgn="auto" latinLnBrk="0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1D222A"/>
                    </a:solidFill>
                    <a:latin typeface="Golos Text"/>
                    <a:sym typeface="Arial"/>
                  </a:rPr>
                  <a:t>3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D222A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577317" y="7954903"/>
              <a:ext cx="851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1D222A"/>
                  </a:solidFill>
                  <a:latin typeface="Golos Text" panose="020B0503020202020204" pitchFamily="34" charset="-52"/>
                </a:rPr>
                <a:t>этап</a:t>
              </a: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2028360" y="9436552"/>
            <a:ext cx="1961194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Доработка ИС ТЭП: развитие функций системы в целях </a:t>
            </a:r>
          </a:p>
          <a:p>
            <a:pPr lvl="0" defTabSz="1827206">
              <a:lnSpc>
                <a:spcPts val="3200"/>
              </a:lnSpc>
            </a:pPr>
            <a:r>
              <a:rPr lang="ru-RU" sz="2400" b="1" dirty="0" err="1">
                <a:solidFill>
                  <a:srgbClr val="1D222A"/>
                </a:solidFill>
                <a:latin typeface="Golos Text" panose="020B0503020202020204" pitchFamily="34" charset="-52"/>
              </a:rPr>
              <a:t>импортозамещения</a:t>
            </a: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. </a:t>
            </a: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Поставка оборудования, ПО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2091802" y="10534925"/>
            <a:ext cx="14706171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Организационные мероприятия</a:t>
            </a: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64" name="Текст 45">
            <a:extLst>
              <a:ext uri="{FF2B5EF4-FFF2-40B4-BE49-F238E27FC236}">
                <a16:creationId xmlns:a16="http://schemas.microsoft.com/office/drawing/2014/main" id="{2FF64CA7-F2AA-4EE0-B73A-6209A4A3AD4F}"/>
              </a:ext>
            </a:extLst>
          </p:cNvPr>
          <p:cNvSpPr txBox="1">
            <a:spLocks/>
          </p:cNvSpPr>
          <p:nvPr/>
        </p:nvSpPr>
        <p:spPr>
          <a:xfrm>
            <a:off x="17503220" y="6046742"/>
            <a:ext cx="5046882" cy="873670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Размер гранта РФРИТ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1D222A"/>
                </a:solidFill>
                <a:latin typeface="Golos Text" panose="020B0503020202020204" pitchFamily="34" charset="-52"/>
              </a:rPr>
              <a:t> 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662F43D-B1CB-419A-A685-21B35767B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28550" r="14791" b="36327"/>
          <a:stretch/>
        </p:blipFill>
        <p:spPr>
          <a:xfrm>
            <a:off x="17490494" y="7042945"/>
            <a:ext cx="2619374" cy="695849"/>
          </a:xfrm>
          <a:prstGeom prst="rect">
            <a:avLst/>
          </a:prstGeom>
        </p:spPr>
      </p:pic>
      <p:sp>
        <p:nvSpPr>
          <p:cNvPr id="66" name="Текст 46">
            <a:extLst>
              <a:ext uri="{FF2B5EF4-FFF2-40B4-BE49-F238E27FC236}">
                <a16:creationId xmlns:a16="http://schemas.microsoft.com/office/drawing/2014/main" id="{CE616E33-1269-445E-B414-65453580DC84}"/>
              </a:ext>
            </a:extLst>
          </p:cNvPr>
          <p:cNvSpPr txBox="1">
            <a:spLocks/>
          </p:cNvSpPr>
          <p:nvPr/>
        </p:nvSpPr>
        <p:spPr>
          <a:xfrm>
            <a:off x="17526543" y="6573126"/>
            <a:ext cx="5046882" cy="499815"/>
          </a:xfrm>
          <a:prstGeom prst="rect">
            <a:avLst/>
          </a:prstGeom>
        </p:spPr>
        <p:txBody>
          <a:bodyPr/>
          <a:lstStyle>
            <a:lvl1pPr marL="456804" indent="-456804" algn="l" defTabSz="182720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40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00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7610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121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4816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8418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2022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5624" indent="-456804" algn="l" defTabSz="18272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90,214 млн руб. (48,65%)</a:t>
            </a:r>
          </a:p>
          <a:p>
            <a:pPr marL="0" indent="0">
              <a:buNone/>
            </a:pP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50830" y="11763586"/>
            <a:ext cx="1431004" cy="567671"/>
            <a:chOff x="998213" y="7901901"/>
            <a:chExt cx="1431004" cy="567671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C8EF544F-6C60-4D3F-979A-4A7F6DDDF60F}"/>
                </a:ext>
              </a:extLst>
            </p:cNvPr>
            <p:cNvGrpSpPr/>
            <p:nvPr/>
          </p:nvGrpSpPr>
          <p:grpSpPr>
            <a:xfrm>
              <a:off x="998213" y="7901901"/>
              <a:ext cx="567671" cy="567671"/>
              <a:chOff x="10060838" y="11419498"/>
              <a:chExt cx="567671" cy="567671"/>
            </a:xfrm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E4FE7838-4862-458F-B9BF-1BC1BAABFFB3}"/>
                  </a:ext>
                </a:extLst>
              </p:cNvPr>
              <p:cNvSpPr/>
              <p:nvPr/>
            </p:nvSpPr>
            <p:spPr>
              <a:xfrm>
                <a:off x="10060838" y="11419498"/>
                <a:ext cx="567671" cy="567671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marL="0" marR="0" lvl="0" indent="0" algn="ctr" defTabSz="18192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4480F3">
                      <a:lumMod val="50000"/>
                    </a:srgbClr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97E1FF-3D85-4AE8-9EAB-1F6957C463AE}"/>
                  </a:ext>
                </a:extLst>
              </p:cNvPr>
              <p:cNvSpPr txBox="1"/>
              <p:nvPr/>
            </p:nvSpPr>
            <p:spPr>
              <a:xfrm>
                <a:off x="10278950" y="11531152"/>
                <a:ext cx="160300" cy="307777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marL="0" marR="0" lvl="0" indent="0" algn="l" defTabSz="1819238" rtl="0" eaLnBrk="1" fontAlgn="auto" latinLnBrk="0" hangingPunct="1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1D222A"/>
                    </a:solidFill>
                    <a:latin typeface="Golos Text"/>
                    <a:sym typeface="Arial"/>
                  </a:rPr>
                  <a:t>4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D222A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1577317" y="7954903"/>
              <a:ext cx="851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1D222A"/>
                  </a:solidFill>
                  <a:latin typeface="Golos Text" panose="020B0503020202020204" pitchFamily="34" charset="-52"/>
                </a:rPr>
                <a:t>этап</a:t>
              </a:r>
            </a:p>
          </p:txBody>
        </p:sp>
      </p:grp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2081834" y="11180516"/>
            <a:ext cx="19611947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Доработка ИС ТЭП: развитие функций системы в целях </a:t>
            </a:r>
          </a:p>
          <a:p>
            <a:pPr lvl="0" defTabSz="1827206">
              <a:lnSpc>
                <a:spcPts val="3200"/>
              </a:lnSpc>
            </a:pPr>
            <a:r>
              <a:rPr lang="ru-RU" sz="2400" b="1" dirty="0" err="1">
                <a:solidFill>
                  <a:srgbClr val="1D222A"/>
                </a:solidFill>
                <a:latin typeface="Golos Text" panose="020B0503020202020204" pitchFamily="34" charset="-52"/>
              </a:rPr>
              <a:t>импортозамещения</a:t>
            </a: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.</a:t>
            </a:r>
          </a:p>
          <a:p>
            <a:pPr lvl="0"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Поставка оборудования, ПНР, ввод в эксплуатацию</a:t>
            </a:r>
          </a:p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Доработка ИС ТЭП: развитие автоматизированных функций.</a:t>
            </a:r>
          </a:p>
          <a:p>
            <a:pPr lvl="0" defTabSz="1827206">
              <a:lnSpc>
                <a:spcPts val="32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Поставка оборудования, ПНР, ввод оборудования в эксплуатацию</a:t>
            </a:r>
          </a:p>
        </p:txBody>
      </p:sp>
      <p:sp>
        <p:nvSpPr>
          <p:cNvPr id="55" name="Стрелка: шеврон 56">
            <a:extLst>
              <a:ext uri="{FF2B5EF4-FFF2-40B4-BE49-F238E27FC236}">
                <a16:creationId xmlns:a16="http://schemas.microsoft.com/office/drawing/2014/main" id="{3010B825-079F-4447-A60E-05A0BC2F94AF}"/>
              </a:ext>
            </a:extLst>
          </p:cNvPr>
          <p:cNvSpPr/>
          <p:nvPr/>
        </p:nvSpPr>
        <p:spPr>
          <a:xfrm>
            <a:off x="12632629" y="8242989"/>
            <a:ext cx="666290" cy="803031"/>
          </a:xfrm>
          <a:prstGeom prst="chevron">
            <a:avLst>
              <a:gd name="adj" fmla="val 52183"/>
            </a:avLst>
          </a:prstGeom>
          <a:solidFill>
            <a:schemeClr val="bg2">
              <a:lumMod val="20000"/>
              <a:lumOff val="80000"/>
              <a:alpha val="78039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800"/>
              </a:lnSpc>
            </a:pPr>
            <a:endParaRPr lang="ru-RU" sz="2000" dirty="0"/>
          </a:p>
        </p:txBody>
      </p:sp>
      <p:sp>
        <p:nvSpPr>
          <p:cNvPr id="56" name="Стрелка: шеврон 57">
            <a:extLst>
              <a:ext uri="{FF2B5EF4-FFF2-40B4-BE49-F238E27FC236}">
                <a16:creationId xmlns:a16="http://schemas.microsoft.com/office/drawing/2014/main" id="{612C8912-84C6-4BAF-8473-A0355C38EDAC}"/>
              </a:ext>
            </a:extLst>
          </p:cNvPr>
          <p:cNvSpPr/>
          <p:nvPr/>
        </p:nvSpPr>
        <p:spPr>
          <a:xfrm>
            <a:off x="12140555" y="8242989"/>
            <a:ext cx="666290" cy="803031"/>
          </a:xfrm>
          <a:prstGeom prst="chevron">
            <a:avLst>
              <a:gd name="adj" fmla="val 52183"/>
            </a:avLst>
          </a:prstGeom>
          <a:solidFill>
            <a:schemeClr val="bg2">
              <a:lumMod val="20000"/>
              <a:lumOff val="80000"/>
              <a:alpha val="78039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800"/>
              </a:lnSpc>
            </a:pPr>
            <a:endParaRPr lang="ru-RU" sz="2000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13584800" y="8113327"/>
            <a:ext cx="975227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25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ИС ТЭП Внедрена на 5 филиалах АО «РИР».</a:t>
            </a:r>
          </a:p>
          <a:p>
            <a:pPr lvl="0" defTabSz="1827206">
              <a:lnSpc>
                <a:spcPts val="25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Работы по этапу выполнены в объеме 100% грантового соглашения. Нарушение срока оплаты по этапу.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968391" y="2299282"/>
            <a:ext cx="228519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В процессе исполнения грантового соглашения были подписаны 5 Дополнительных соглашений.</a:t>
            </a:r>
          </a:p>
          <a:p>
            <a:pPr lvl="0"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ДС №1 от 22 апреля 2021г (о внесении изменений о финансировании 1 этапа гранта)</a:t>
            </a:r>
          </a:p>
          <a:p>
            <a:pPr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ДС №2 от 23 апреля 2021г (уточнение о возможности расходования денежных средств, выделенных на финансирование проекта)</a:t>
            </a:r>
          </a:p>
          <a:p>
            <a:pPr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ДС №3 от  20 июля 2021г (о внесении изменения в очередность реализации 2 и 3 этапов грантового соглашения)</a:t>
            </a:r>
          </a:p>
          <a:p>
            <a:pPr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ДС №4 от 02 сентября 2022г (о переносе работ на 4 этап)</a:t>
            </a:r>
          </a:p>
          <a:p>
            <a:pPr defTabSz="1827206">
              <a:lnSpc>
                <a:spcPts val="32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ДС №5 от 16 сентября 2022г (устранение технической ошибки в ДС №4)</a:t>
            </a:r>
          </a:p>
        </p:txBody>
      </p:sp>
      <p:sp>
        <p:nvSpPr>
          <p:cNvPr id="63" name="Стрелка: шеврон 56">
            <a:extLst>
              <a:ext uri="{FF2B5EF4-FFF2-40B4-BE49-F238E27FC236}">
                <a16:creationId xmlns:a16="http://schemas.microsoft.com/office/drawing/2014/main" id="{3010B825-079F-4447-A60E-05A0BC2F94AF}"/>
              </a:ext>
            </a:extLst>
          </p:cNvPr>
          <p:cNvSpPr/>
          <p:nvPr/>
        </p:nvSpPr>
        <p:spPr>
          <a:xfrm>
            <a:off x="12618143" y="9487873"/>
            <a:ext cx="666290" cy="803031"/>
          </a:xfrm>
          <a:prstGeom prst="chevron">
            <a:avLst>
              <a:gd name="adj" fmla="val 52183"/>
            </a:avLst>
          </a:prstGeom>
          <a:solidFill>
            <a:schemeClr val="bg2">
              <a:lumMod val="20000"/>
              <a:lumOff val="80000"/>
              <a:alpha val="78039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800"/>
              </a:lnSpc>
            </a:pPr>
            <a:endParaRPr lang="ru-RU" sz="2000" dirty="0"/>
          </a:p>
        </p:txBody>
      </p:sp>
      <p:sp>
        <p:nvSpPr>
          <p:cNvPr id="67" name="Стрелка: шеврон 57">
            <a:extLst>
              <a:ext uri="{FF2B5EF4-FFF2-40B4-BE49-F238E27FC236}">
                <a16:creationId xmlns:a16="http://schemas.microsoft.com/office/drawing/2014/main" id="{612C8912-84C6-4BAF-8473-A0355C38EDAC}"/>
              </a:ext>
            </a:extLst>
          </p:cNvPr>
          <p:cNvSpPr/>
          <p:nvPr/>
        </p:nvSpPr>
        <p:spPr>
          <a:xfrm>
            <a:off x="12126069" y="9487873"/>
            <a:ext cx="666290" cy="803031"/>
          </a:xfrm>
          <a:prstGeom prst="chevron">
            <a:avLst>
              <a:gd name="adj" fmla="val 52183"/>
            </a:avLst>
          </a:prstGeom>
          <a:solidFill>
            <a:schemeClr val="bg2">
              <a:lumMod val="20000"/>
              <a:lumOff val="80000"/>
              <a:alpha val="78039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800"/>
              </a:lnSpc>
            </a:pPr>
            <a:endParaRPr lang="ru-RU" sz="2000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13584800" y="9514535"/>
            <a:ext cx="10607042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25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Произведена поставка оборудования и ПО на 4 филиала АО «РИР».</a:t>
            </a:r>
          </a:p>
          <a:p>
            <a:pPr lvl="0" defTabSz="1827206">
              <a:lnSpc>
                <a:spcPts val="25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Соответствует 100% грантового соглашения.</a:t>
            </a:r>
          </a:p>
        </p:txBody>
      </p:sp>
      <p:sp>
        <p:nvSpPr>
          <p:cNvPr id="69" name="Стрелка: шеврон 56">
            <a:extLst>
              <a:ext uri="{FF2B5EF4-FFF2-40B4-BE49-F238E27FC236}">
                <a16:creationId xmlns:a16="http://schemas.microsoft.com/office/drawing/2014/main" id="{3010B825-079F-4447-A60E-05A0BC2F94AF}"/>
              </a:ext>
            </a:extLst>
          </p:cNvPr>
          <p:cNvSpPr/>
          <p:nvPr/>
        </p:nvSpPr>
        <p:spPr>
          <a:xfrm>
            <a:off x="12632629" y="10554418"/>
            <a:ext cx="666290" cy="803031"/>
          </a:xfrm>
          <a:prstGeom prst="chevron">
            <a:avLst>
              <a:gd name="adj" fmla="val 52183"/>
            </a:avLst>
          </a:prstGeom>
          <a:solidFill>
            <a:schemeClr val="bg2">
              <a:lumMod val="20000"/>
              <a:lumOff val="80000"/>
              <a:alpha val="78039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800"/>
              </a:lnSpc>
            </a:pPr>
            <a:endParaRPr lang="ru-RU" sz="2000" dirty="0"/>
          </a:p>
        </p:txBody>
      </p:sp>
      <p:sp>
        <p:nvSpPr>
          <p:cNvPr id="70" name="Стрелка: шеврон 57">
            <a:extLst>
              <a:ext uri="{FF2B5EF4-FFF2-40B4-BE49-F238E27FC236}">
                <a16:creationId xmlns:a16="http://schemas.microsoft.com/office/drawing/2014/main" id="{612C8912-84C6-4BAF-8473-A0355C38EDAC}"/>
              </a:ext>
            </a:extLst>
          </p:cNvPr>
          <p:cNvSpPr/>
          <p:nvPr/>
        </p:nvSpPr>
        <p:spPr>
          <a:xfrm>
            <a:off x="12140555" y="10554418"/>
            <a:ext cx="666290" cy="803031"/>
          </a:xfrm>
          <a:prstGeom prst="chevron">
            <a:avLst>
              <a:gd name="adj" fmla="val 52183"/>
            </a:avLst>
          </a:prstGeom>
          <a:solidFill>
            <a:schemeClr val="bg2">
              <a:lumMod val="20000"/>
              <a:lumOff val="80000"/>
              <a:alpha val="78039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800"/>
              </a:lnSpc>
            </a:pPr>
            <a:endParaRPr lang="ru-RU" sz="2000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13584801" y="10503714"/>
            <a:ext cx="101440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25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Этап содержит организационные работы, контрактация.</a:t>
            </a:r>
            <a:endParaRPr lang="ru-RU" sz="2400" dirty="0">
              <a:solidFill>
                <a:srgbClr val="1D222A"/>
              </a:solidFill>
              <a:latin typeface="Golos Text" panose="020B0503020202020204" pitchFamily="34" charset="-52"/>
            </a:endParaRPr>
          </a:p>
        </p:txBody>
      </p:sp>
      <p:sp>
        <p:nvSpPr>
          <p:cNvPr id="72" name="Стрелка: шеврон 56">
            <a:extLst>
              <a:ext uri="{FF2B5EF4-FFF2-40B4-BE49-F238E27FC236}">
                <a16:creationId xmlns:a16="http://schemas.microsoft.com/office/drawing/2014/main" id="{3010B825-079F-4447-A60E-05A0BC2F94AF}"/>
              </a:ext>
            </a:extLst>
          </p:cNvPr>
          <p:cNvSpPr/>
          <p:nvPr/>
        </p:nvSpPr>
        <p:spPr>
          <a:xfrm>
            <a:off x="12573953" y="11875187"/>
            <a:ext cx="666290" cy="803031"/>
          </a:xfrm>
          <a:prstGeom prst="chevron">
            <a:avLst>
              <a:gd name="adj" fmla="val 52183"/>
            </a:avLst>
          </a:prstGeom>
          <a:solidFill>
            <a:schemeClr val="bg2">
              <a:lumMod val="20000"/>
              <a:lumOff val="80000"/>
              <a:alpha val="78039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800"/>
              </a:lnSpc>
            </a:pPr>
            <a:endParaRPr lang="ru-RU" sz="2000" dirty="0"/>
          </a:p>
        </p:txBody>
      </p:sp>
      <p:sp>
        <p:nvSpPr>
          <p:cNvPr id="73" name="Стрелка: шеврон 57">
            <a:extLst>
              <a:ext uri="{FF2B5EF4-FFF2-40B4-BE49-F238E27FC236}">
                <a16:creationId xmlns:a16="http://schemas.microsoft.com/office/drawing/2014/main" id="{612C8912-84C6-4BAF-8473-A0355C38EDAC}"/>
              </a:ext>
            </a:extLst>
          </p:cNvPr>
          <p:cNvSpPr/>
          <p:nvPr/>
        </p:nvSpPr>
        <p:spPr>
          <a:xfrm>
            <a:off x="12081879" y="11875187"/>
            <a:ext cx="666290" cy="803031"/>
          </a:xfrm>
          <a:prstGeom prst="chevron">
            <a:avLst>
              <a:gd name="adj" fmla="val 52183"/>
            </a:avLst>
          </a:prstGeom>
          <a:solidFill>
            <a:schemeClr val="bg2">
              <a:lumMod val="20000"/>
              <a:lumOff val="80000"/>
              <a:alpha val="78039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ts val="2800"/>
              </a:lnSpc>
            </a:pPr>
            <a:endParaRPr lang="ru-RU" sz="2000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BEA6AFE-A9FB-4DF5-AD65-B7AC3C7720E7}"/>
              </a:ext>
            </a:extLst>
          </p:cNvPr>
          <p:cNvSpPr/>
          <p:nvPr/>
        </p:nvSpPr>
        <p:spPr>
          <a:xfrm>
            <a:off x="13584800" y="11333716"/>
            <a:ext cx="928076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206">
              <a:lnSpc>
                <a:spcPts val="25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Работы по </a:t>
            </a:r>
            <a:r>
              <a:rPr lang="ru-RU" sz="2400" b="1" dirty="0" err="1">
                <a:solidFill>
                  <a:srgbClr val="1D222A"/>
                </a:solidFill>
                <a:latin typeface="Golos Text" panose="020B0503020202020204" pitchFamily="34" charset="-52"/>
              </a:rPr>
              <a:t>импортозамещению</a:t>
            </a: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 выполнены на 4 филиалах АО «РИР».</a:t>
            </a:r>
          </a:p>
          <a:p>
            <a:pPr lvl="0" defTabSz="1827206">
              <a:lnSpc>
                <a:spcPts val="25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Соответствует 100% </a:t>
            </a:r>
            <a:r>
              <a:rPr lang="ru-RU" sz="2400" dirty="0" err="1">
                <a:solidFill>
                  <a:srgbClr val="1D222A"/>
                </a:solidFill>
                <a:latin typeface="Golos Text" panose="020B0503020202020204" pitchFamily="34" charset="-52"/>
              </a:rPr>
              <a:t>грантового</a:t>
            </a: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 соглашения</a:t>
            </a:r>
          </a:p>
          <a:p>
            <a:pPr lvl="0" defTabSz="1827206">
              <a:lnSpc>
                <a:spcPts val="2500"/>
              </a:lnSpc>
            </a:pPr>
            <a:r>
              <a:rPr lang="ru-RU" sz="2400" b="1" dirty="0">
                <a:solidFill>
                  <a:srgbClr val="1D222A"/>
                </a:solidFill>
                <a:latin typeface="Golos Text" panose="020B0503020202020204" pitchFamily="34" charset="-52"/>
              </a:rPr>
              <a:t>Работы по автоматизации выполнены на 3 филиалах АО «РИР».</a:t>
            </a:r>
          </a:p>
          <a:p>
            <a:pPr defTabSz="1827206">
              <a:lnSpc>
                <a:spcPts val="2500"/>
              </a:lnSpc>
            </a:pP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Соответствует 100% </a:t>
            </a:r>
            <a:r>
              <a:rPr lang="ru-RU" sz="2400" dirty="0" err="1">
                <a:solidFill>
                  <a:srgbClr val="1D222A"/>
                </a:solidFill>
                <a:latin typeface="Golos Text" panose="020B0503020202020204" pitchFamily="34" charset="-52"/>
              </a:rPr>
              <a:t>грантового</a:t>
            </a:r>
            <a:r>
              <a:rPr lang="ru-RU" sz="2400" dirty="0">
                <a:solidFill>
                  <a:srgbClr val="1D222A"/>
                </a:solidFill>
                <a:latin typeface="Golos Text" panose="020B0503020202020204" pitchFamily="34" charset="-52"/>
              </a:rPr>
              <a:t> 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32754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B78A678-A21F-4B34-8A80-DBFAB7E9C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+7 495 357-00-14</a:t>
            </a:r>
          </a:p>
          <a:p>
            <a:r>
              <a:rPr lang="ru-RU" dirty="0"/>
              <a:t>info@rusatom-utilities.ru</a:t>
            </a:r>
          </a:p>
          <a:p>
            <a:r>
              <a:rPr lang="ru-RU" dirty="0"/>
              <a:t>Москва, Погорельский пер. 7, стр. 2</a:t>
            </a:r>
          </a:p>
          <a:p>
            <a:r>
              <a:rPr lang="ru-RU" dirty="0"/>
              <a:t>www.rusatom-utilities.ru</a:t>
            </a:r>
          </a:p>
        </p:txBody>
      </p:sp>
    </p:spTree>
    <p:extLst>
      <p:ext uri="{BB962C8B-B14F-4D97-AF65-F5344CB8AC3E}">
        <p14:creationId xmlns:p14="http://schemas.microsoft.com/office/powerpoint/2010/main" val="1695441138"/>
      </p:ext>
    </p:extLst>
  </p:cSld>
  <p:clrMapOvr>
    <a:masterClrMapping/>
  </p:clrMapOvr>
</p:sld>
</file>

<file path=ppt/theme/theme1.xml><?xml version="1.0" encoding="utf-8"?>
<a:theme xmlns:a="http://schemas.openxmlformats.org/drawingml/2006/main" name="Тёмная тема">
  <a:themeElements>
    <a:clrScheme name="Фирменный стиль РИР">
      <a:dk1>
        <a:srgbClr val="1D222A"/>
      </a:dk1>
      <a:lt1>
        <a:srgbClr val="FFFFFF"/>
      </a:lt1>
      <a:dk2>
        <a:srgbClr val="525760"/>
      </a:dk2>
      <a:lt2>
        <a:srgbClr val="4480F3"/>
      </a:lt2>
      <a:accent1>
        <a:srgbClr val="E35454"/>
      </a:accent1>
      <a:accent2>
        <a:srgbClr val="5FAD05"/>
      </a:accent2>
      <a:accent3>
        <a:srgbClr val="E78018"/>
      </a:accent3>
      <a:accent4>
        <a:srgbClr val="D1AE00"/>
      </a:accent4>
      <a:accent5>
        <a:srgbClr val="9867F9"/>
      </a:accent5>
      <a:accent6>
        <a:srgbClr val="CF54B6"/>
      </a:accent6>
      <a:hlink>
        <a:srgbClr val="4480F3"/>
      </a:hlink>
      <a:folHlink>
        <a:srgbClr val="164CC0"/>
      </a:folHlink>
    </a:clrScheme>
    <a:fontScheme name="Другая 8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F2F3">
            <a:alpha val="78039"/>
          </a:srgbClr>
        </a:solidFill>
      </a:spPr>
      <a:bodyPr vert="horz" lIns="0" tIns="0" rIns="0" bIns="0" rtlCol="0" anchor="t">
        <a:noAutofit/>
      </a:bodyPr>
      <a:lstStyle>
        <a:defPPr algn="l">
          <a:lnSpc>
            <a:spcPts val="2800"/>
          </a:lnSpc>
          <a:defRPr sz="2000"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Шаблон 20201225" id="{FF5220DB-3A56-C64F-A004-0029BBD9E479}" vid="{6E645041-C2EB-674E-AB83-B743D644C755}"/>
    </a:ext>
  </a:extLst>
</a:theme>
</file>

<file path=ppt/theme/theme2.xml><?xml version="1.0" encoding="utf-8"?>
<a:theme xmlns:a="http://schemas.openxmlformats.org/drawingml/2006/main" name="Светлая тема">
  <a:themeElements>
    <a:clrScheme name="Фирменный стиль РИР">
      <a:dk1>
        <a:srgbClr val="1D222A"/>
      </a:dk1>
      <a:lt1>
        <a:srgbClr val="FFFFFF"/>
      </a:lt1>
      <a:dk2>
        <a:srgbClr val="525760"/>
      </a:dk2>
      <a:lt2>
        <a:srgbClr val="4480F3"/>
      </a:lt2>
      <a:accent1>
        <a:srgbClr val="E35454"/>
      </a:accent1>
      <a:accent2>
        <a:srgbClr val="5FAD05"/>
      </a:accent2>
      <a:accent3>
        <a:srgbClr val="E78018"/>
      </a:accent3>
      <a:accent4>
        <a:srgbClr val="D1AE00"/>
      </a:accent4>
      <a:accent5>
        <a:srgbClr val="9867F9"/>
      </a:accent5>
      <a:accent6>
        <a:srgbClr val="CF54B6"/>
      </a:accent6>
      <a:hlink>
        <a:srgbClr val="4480F3"/>
      </a:hlink>
      <a:folHlink>
        <a:srgbClr val="164CC0"/>
      </a:folHlink>
    </a:clrScheme>
    <a:fontScheme name="Golos_темная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F2F3">
            <a:alpha val="78039"/>
          </a:srgbClr>
        </a:solidFill>
      </a:spPr>
      <a:bodyPr vert="horz" lIns="0" tIns="0" rIns="0" bIns="0" rtlCol="0" anchor="t">
        <a:noAutofit/>
      </a:bodyPr>
      <a:lstStyle>
        <a:defPPr algn="l">
          <a:lnSpc>
            <a:spcPts val="2800"/>
          </a:lnSpc>
          <a:defRPr sz="2000" dirty="0"/>
        </a:defPPr>
      </a:lstStyle>
    </a:spDef>
    <a:txDef>
      <a:spPr/>
      <a:bodyPr wrap="square" rtlCol="0">
        <a:spAutoFit/>
      </a:bodyPr>
      <a:lstStyle>
        <a:defPPr marL="0" indent="0" algn="l">
          <a:lnSpc>
            <a:spcPts val="2800"/>
          </a:lnSpc>
          <a:spcBef>
            <a:spcPts val="0"/>
          </a:spcBef>
          <a:buFont typeface="Arial" panose="020B0604020202020204" pitchFamily="34" charset="0"/>
          <a:buNone/>
          <a:defRPr sz="2000" dirty="0" err="1" smtClean="0">
            <a:solidFill>
              <a:srgbClr val="1D222A"/>
            </a:solidFill>
            <a:latin typeface="Golos Text" panose="020B0503020202020204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 20201225" id="{FF5220DB-3A56-C64F-A004-0029BBD9E479}" vid="{0D39AF87-2529-B740-901E-5232173AF55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<?xml version="1.0" encoding="utf-8"?>
<customUI xmlns="http://schemas.microsoft.com/office/2009/07/customui">
  <ribbon startFromScratch="false">
    <tabs>
      <tab id="customTab" label="Внедрённые стили">
        <group id="customGroup1" label="Стили текста: заголовки, тезис, текст">
          <button id="customButton2" label="Заголовок 56/56" size="large" onAction="Заголовок54_60"/>
          <button id="customButton3" label="Подзаголовок 40/44" size="large" onAction="Подзаголовок44_48"/>
          <button id="customButton4" label="Подзаголовок 32/36" size="large" onAction="Подзаголовок32_36"/>
          <button id="customButton5" label="Подзаголовок 24/28" size="large" onAction="Подзаголовок24_28"/>
          <button id="customButton6" label="Тезис 96/96" size="large" onAction="Тезис96_102"/>
          <button id="customButton7" label="Текст 32/40" size="large" onAction="Текст32_36"/>
          <button id="customButton8" label="Текст 24/32" size="large" onAction="Текст24_28"/>
          <button id="customButton9" label="Текст 20/28" size="large" onAction="Текст20_24"/>
          <button id="customButton10" label="Цифра и подпись" size="large" onAction="Цифра_подпись"/>
        </group>
        <group id="customGroup2" label="Стили текста: списки">
          <button id="customButton11" label="Список 32" size="large" onAction="Список32"/>
          <button id="customButton12" label="Список 24" size="large" onAction="Список24"/>
          <button id="customButton13" label="Список 20" size="large" onAction="Список20"/>
        </group>
        <group id="customGroup3" label="Стили текста: таблицы">
          <button id="customButton14" label="Таблица: показатели слева" size="large" onAction="Таблица_левый"/>
          <button id="customButton15" label="Таблица: показатели справа" size="large" onAction="Таблица_правый"/>
          <button id="customButton16" label="Таблица: много текста" size="large" onAction="Таблица_левый_текст"/>
        </group>
        <group id="customGroup4" label="Сжатие презентации">
          <button id="customButton17" label="Удаление мастер-слайдов" size="large" onAction="Удаление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Шаблон 20201225</Template>
  <TotalTime>5721</TotalTime>
  <Words>622</Words>
  <Application>Microsoft Office PowerPoint</Application>
  <PresentationFormat>Произвольный</PresentationFormat>
  <Paragraphs>90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Golos Text</vt:lpstr>
      <vt:lpstr>Arial</vt:lpstr>
      <vt:lpstr>Тёмная тема</vt:lpstr>
      <vt:lpstr>Светлая тема</vt:lpstr>
      <vt:lpstr>Презентация PowerPoint</vt:lpstr>
      <vt:lpstr>Условия Грантового соглашения от 24.12.2020 № 2020-550-1</vt:lpstr>
      <vt:lpstr>Результаты исполнения Грантового соглашения от 24.12.2020 № 2020-550-1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Стю Мишурова</dc:creator>
  <cp:lastModifiedBy>Калинина Александра Вячеславовна</cp:lastModifiedBy>
  <cp:revision>707</cp:revision>
  <cp:lastPrinted>2019-10-29T13:45:59Z</cp:lastPrinted>
  <dcterms:created xsi:type="dcterms:W3CDTF">2022-01-27T03:53:25Z</dcterms:created>
  <dcterms:modified xsi:type="dcterms:W3CDTF">2023-05-31T13:32:13Z</dcterms:modified>
</cp:coreProperties>
</file>