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2" r:id="rId4"/>
    <p:sldId id="263" r:id="rId5"/>
  </p:sldIdLst>
  <p:sldSz cx="18288000" cy="10287000"/>
  <p:notesSz cx="10287000" cy="18288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ter" panose="020B0604020202020204" charset="0"/>
      <p:regular r:id="rId11"/>
      <p:bold r:id="rId12"/>
    </p:embeddedFont>
    <p:embeddedFont>
      <p:font typeface="Inter Black" panose="020B0604020202020204" charset="0"/>
      <p:bold r:id="rId13"/>
    </p:embeddedFont>
    <p:embeddedFont>
      <p:font typeface="Inter Light" panose="020B0604020202020204" charset="0"/>
      <p:regular r:id="rId14"/>
      <p:bold r:id="rId15"/>
    </p:embeddedFont>
    <p:embeddedFont>
      <p:font typeface="Inter SemiBol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H1+q8ssCO62xfKTVeTKqsM86x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Егоров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8FF"/>
    <a:srgbClr val="515151"/>
    <a:srgbClr val="CFCFCF"/>
    <a:srgbClr val="1A0410"/>
    <a:srgbClr val="10020F"/>
    <a:srgbClr val="050105"/>
    <a:srgbClr val="0F020E"/>
    <a:srgbClr val="1B0414"/>
    <a:srgbClr val="FDCD4F"/>
    <a:srgbClr val="17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1371600"/>
            <a:ext cx="6858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34ebfbafd_5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" name="Google Shape;11;g1334ebfbafd_5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" name="Google Shape;12;g1334ebfbafd_5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a7762b6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13a7762b6b3_1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3a7762b6b3_1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10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334ebfbafd_5_8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-261257"/>
            <a:ext cx="175831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g1334ebfbafd_5_8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57200"/>
            <a:ext cx="32289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1334ebfbafd_5_87"/>
          <p:cNvSpPr/>
          <p:nvPr/>
        </p:nvSpPr>
        <p:spPr>
          <a:xfrm>
            <a:off x="435429" y="3717381"/>
            <a:ext cx="7459436" cy="285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Разработка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коммуникативной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среды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для</a:t>
            </a:r>
            <a:r>
              <a:rPr lang="en-US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медицинского</a:t>
            </a:r>
            <a:r>
              <a:rPr lang="en-US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сообщества</a:t>
            </a:r>
            <a:r>
              <a:rPr lang="en-US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br>
              <a:rPr lang="ru-RU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3200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на</a:t>
            </a:r>
            <a:r>
              <a:rPr lang="en-US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основе</a:t>
            </a:r>
            <a:r>
              <a:rPr lang="en-US" sz="3200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фундаментальной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дисциплины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«</a:t>
            </a:r>
            <a:r>
              <a:rPr lang="en-US" sz="320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Анатомия</a:t>
            </a:r>
            <a:r>
              <a:rPr lang="en-US" sz="320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20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человека</a:t>
            </a:r>
            <a:r>
              <a:rPr lang="en-US" sz="320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» </a:t>
            </a:r>
            <a:endParaRPr lang="ru-RU" sz="3200" i="0" u="none" strike="noStrike" cap="none" dirty="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endParaRPr lang="ru-RU" sz="900" b="0" i="0" u="none" strike="noStrike" cap="none" dirty="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(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для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всех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видов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уровней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и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форм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br>
              <a:rPr lang="ru-RU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медицинского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образования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)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"/>
            <a:ext cx="170688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5" y="3486150"/>
            <a:ext cx="15497175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/>
          <p:nvPr/>
        </p:nvSpPr>
        <p:spPr>
          <a:xfrm>
            <a:off x="609600" y="504825"/>
            <a:ext cx="4826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Актуальность</a:t>
            </a:r>
            <a:r>
              <a:rPr lang="en-US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продукта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9238425" y="1875125"/>
            <a:ext cx="81543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Объединяющим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ядром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продукта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ru-RU" sz="18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станет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фундаментальная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дисциплина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«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Анатомия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человека</a:t>
            </a:r>
            <a:r>
              <a:rPr lang="ru-RU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»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endParaRPr lang="ru-RU" sz="18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изучения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которой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ведущим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является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принцип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наглядности</a:t>
            </a:r>
            <a:r>
              <a:rPr lang="en-US" sz="1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977750" y="7981950"/>
            <a:ext cx="10962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Возможен экспорт отечественного продукта в зарубежные страны, а также локализация решения на уровне страны или отдельного учебного заведения.</a:t>
            </a:r>
            <a:endParaRPr sz="18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2466975" y="4829175"/>
            <a:ext cx="2314575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медицинским образовательным учреждениям в РФ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466975" y="3848100"/>
            <a:ext cx="2314575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&gt;500</a:t>
            </a:r>
            <a:endParaRPr sz="63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0048875" y="4829175"/>
            <a:ext cx="32575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медицинским работникам и обучающимся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10048875" y="3848100"/>
            <a:ext cx="1895475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&gt;2,2</a:t>
            </a:r>
            <a:endParaRPr sz="63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12001500" y="4162425"/>
            <a:ext cx="9810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rPr lang="en-US" sz="3750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млн</a:t>
            </a:r>
            <a:endParaRPr sz="3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5924550" y="4829175"/>
            <a:ext cx="19812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медицинским организациям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5924550" y="3848100"/>
            <a:ext cx="16764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1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75"/>
              <a:buFont typeface="Arial"/>
              <a:buNone/>
            </a:pPr>
            <a:r>
              <a:rPr lang="en-US" sz="6375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&gt;28</a:t>
            </a:r>
            <a:endParaRPr sz="63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7648575" y="4162425"/>
            <a:ext cx="11525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rPr lang="en-US" sz="3750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тыс.</a:t>
            </a:r>
            <a:endParaRPr sz="3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10868025" y="6296025"/>
            <a:ext cx="24955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студентов в РФ получают высшее медицинское образование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0868025" y="5800725"/>
            <a:ext cx="249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9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5"/>
              <a:buFont typeface="Arial"/>
              <a:buNone/>
            </a:pPr>
            <a:r>
              <a:rPr lang="en-US" sz="3225" b="0" i="0" u="none" strike="noStrike" cap="none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&gt;</a:t>
            </a:r>
            <a:r>
              <a:rPr lang="en-US" sz="3225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306 000</a:t>
            </a:r>
            <a:endParaRPr sz="32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14411325" y="6296025"/>
            <a:ext cx="24955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студентов в РФ получают среднее медицинское образование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4411325" y="5800725"/>
            <a:ext cx="2162175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9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5"/>
              <a:buFont typeface="Arial"/>
              <a:buNone/>
            </a:pPr>
            <a:r>
              <a:rPr lang="en-US" sz="3225" b="0" i="0" u="none" strike="noStrike" cap="non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&gt;640 000</a:t>
            </a:r>
            <a:endParaRPr sz="32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2523975" y="6405588"/>
            <a:ext cx="7296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Внедрение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решения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позволит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совершенствовать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профессиональную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коммуникативную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среду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и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получить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доступ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к 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необходимому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образовательному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контенту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895475" y="1895500"/>
            <a:ext cx="67056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Продукт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станет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первой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в РФ 3D</a:t>
            </a:r>
            <a:r>
              <a:rPr lang="ru-RU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/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VR-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средой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endParaRPr lang="ru-RU" sz="1800" b="1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для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профессиональной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медицинской</a:t>
            </a:r>
            <a:r>
              <a:rPr lang="en-US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коммуникации</a:t>
            </a:r>
            <a:r>
              <a:rPr lang="ru-RU" sz="1800" b="1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87;g13a7762b6b3_1_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624" y="7060796"/>
            <a:ext cx="8056376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3a7762b6b3_1_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8" y="571800"/>
            <a:ext cx="17678400" cy="87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3a7762b6b3_1_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28" y="8589733"/>
            <a:ext cx="33489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3a7762b6b3_1_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446" y="4593696"/>
            <a:ext cx="8123180" cy="25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3a7762b6b3_1_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625" y="5492745"/>
            <a:ext cx="610955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3a7762b6b3_1_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625" y="6123757"/>
            <a:ext cx="4913052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3a7762b6b3_1_0"/>
          <p:cNvSpPr/>
          <p:nvPr/>
        </p:nvSpPr>
        <p:spPr>
          <a:xfrm>
            <a:off x="609600" y="504825"/>
            <a:ext cx="8117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Краткое</a:t>
            </a:r>
            <a:r>
              <a:rPr lang="en-US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1" i="0" u="none" strike="noStrike" cap="none" dirty="0" err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описание</a:t>
            </a:r>
            <a:r>
              <a:rPr lang="en-US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продукта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3a7762b6b3_1_0"/>
          <p:cNvSpPr/>
          <p:nvPr/>
        </p:nvSpPr>
        <p:spPr>
          <a:xfrm>
            <a:off x="609600" y="1638300"/>
            <a:ext cx="6864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4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Основное назначение решения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3a7762b6b3_1_0"/>
          <p:cNvSpPr/>
          <p:nvPr/>
        </p:nvSpPr>
        <p:spPr>
          <a:xfrm>
            <a:off x="609600" y="2381250"/>
            <a:ext cx="74010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</a:t>
            </a:r>
            <a:r>
              <a:rPr lang="ru-RU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б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ъединение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сообщества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медицинских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профессионалов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обучающихся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медицинских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образовательных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учреждений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других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заинтересованных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лиц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через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вовлечение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мета-среду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удаленного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взаимодействия</a:t>
            </a:r>
            <a:r>
              <a:rPr lang="en-US" sz="18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5" name="Google Shape;195;g13a7762b6b3_1_0"/>
          <p:cNvSpPr/>
          <p:nvPr/>
        </p:nvSpPr>
        <p:spPr>
          <a:xfrm>
            <a:off x="827775" y="4551208"/>
            <a:ext cx="8308200" cy="4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337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Inter Light"/>
              <a:buChar char="●"/>
            </a:pP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Инновационны</a:t>
            </a:r>
            <a:r>
              <a:rPr lang="ru-RU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й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подход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к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синхронному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удаленному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взаимодействию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для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передачи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теоретических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знаний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в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области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нормальной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анатомии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человека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.</a:t>
            </a:r>
            <a:endParaRPr sz="1650" b="0" i="0" u="none" strike="noStrike" cap="none" dirty="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lvl="0" indent="-33337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Inter Light"/>
              <a:buChar char="●"/>
            </a:pP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Возможность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для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профессионального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сообщества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участвовать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в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формировании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образовательного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контента</a:t>
            </a:r>
            <a:endParaRPr sz="1650" dirty="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-33337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Inter Light"/>
              <a:buChar char="●"/>
            </a:pP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Комплекс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инструментальных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средств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,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позволяющим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реализовывать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подачу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образовательного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контента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с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разбивкой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на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самостоятельные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малые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единицы</a:t>
            </a:r>
            <a:endParaRPr sz="1650" b="0" i="0" u="none" strike="noStrike" cap="none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-33337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Inter Light"/>
              <a:buChar char="●"/>
            </a:pP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Сочетание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инновационной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коммуникативной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среды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и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инструмента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само</a:t>
            </a:r>
            <a:r>
              <a:rPr lang="en-US" sz="165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образования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 —</a:t>
            </a:r>
            <a:r>
              <a:rPr lang="en-US" sz="165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Лектория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и 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Анатомического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музея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и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Анатомического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атласа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в 3D, 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— </a:t>
            </a:r>
            <a:r>
              <a:rPr lang="en-US" sz="1650" b="0" i="0" u="none" strike="noStrike" cap="none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позволяющим</a:t>
            </a:r>
            <a:r>
              <a:rPr lang="en-US" sz="1650" b="0" i="0" u="none" strike="noStrike" cap="none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сформировать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комплексное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знание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относительно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анатомии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отдельных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органов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и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систем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и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выполняемыми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ими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функциями</a:t>
            </a:r>
            <a:endParaRPr sz="1650" b="0" i="0" u="none" strike="noStrike" cap="none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-33337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Inter Light"/>
              <a:buChar char="●"/>
            </a:pP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Кроссплатформенность</a:t>
            </a:r>
            <a:r>
              <a:rPr lang="ru-RU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с поддержкой 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VR</a:t>
            </a:r>
            <a:r>
              <a:rPr lang="ru-RU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-гарнитур, </a:t>
            </a:r>
            <a:r>
              <a:rPr lang="en-US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обеспечивающ</a:t>
            </a:r>
            <a:r>
              <a:rPr lang="ru-RU" sz="1650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ая</a:t>
            </a:r>
            <a:r>
              <a:rPr lang="en-US" sz="1650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эффект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погружения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в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образовательные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650" b="0" i="0" u="none" strike="noStrike" cap="none" dirty="0" err="1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сцены</a:t>
            </a:r>
            <a:r>
              <a:rPr lang="ru-RU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(</a:t>
            </a:r>
            <a:r>
              <a:rPr lang="en-US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VR</a:t>
            </a:r>
            <a:r>
              <a:rPr lang="ru-RU" sz="1650" b="0" i="0" u="none" strike="noStrike" cap="none" dirty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 лишь опция, решение  также доступно с ПК)</a:t>
            </a:r>
            <a:endParaRPr sz="1650" b="0" i="0" u="none" strike="noStrike" cap="none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 dirty="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96" name="Google Shape;196;g13a7762b6b3_1_0"/>
          <p:cNvSpPr/>
          <p:nvPr/>
        </p:nvSpPr>
        <p:spPr>
          <a:xfrm>
            <a:off x="531900" y="4131108"/>
            <a:ext cx="70200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ru-RU" sz="195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Особенности продукта</a:t>
            </a:r>
            <a:r>
              <a:rPr lang="en-US" sz="195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:</a:t>
            </a:r>
            <a:endParaRPr sz="19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3a7762b6b3_1_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"/>
            <a:ext cx="170688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2300" y="2562225"/>
            <a:ext cx="89725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2500" y="2562225"/>
            <a:ext cx="52959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2300" y="2562225"/>
            <a:ext cx="8972550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82500" y="2562225"/>
            <a:ext cx="5295900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2300" y="7524750"/>
            <a:ext cx="14516099" cy="24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609600" y="504825"/>
            <a:ext cx="7239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Краткое</a:t>
            </a:r>
            <a:r>
              <a:rPr lang="en-US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1" i="0" u="none" strike="noStrike" cap="none" dirty="0" err="1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описание</a:t>
            </a:r>
            <a:r>
              <a:rPr lang="en-US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100" b="1" i="0" u="none" strike="noStrike" cap="none" dirty="0">
                <a:solidFill>
                  <a:srgbClr val="FAFAFA"/>
                </a:solidFill>
                <a:latin typeface="Inter"/>
                <a:ea typeface="Inter"/>
                <a:cs typeface="Inter"/>
                <a:sym typeface="Inter"/>
              </a:rPr>
              <a:t>продукта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09600" y="1638300"/>
            <a:ext cx="10025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4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С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остав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комплексного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30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решения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3600450" y="2809875"/>
            <a:ext cx="6527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Inter SemiBold"/>
              <a:buAutoNum type="arabicPeriod"/>
            </a:pPr>
            <a:r>
              <a:rPr lang="en-US" sz="225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Коммуникативная среда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3600450" y="4895850"/>
            <a:ext cx="40575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Анатомический зал (лекторий)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153399" y="4895850"/>
            <a:ext cx="335442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Анатомический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музей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2820650" y="4895850"/>
            <a:ext cx="364827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Анатомический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атлас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в 3D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2820650" y="5353050"/>
            <a:ext cx="401002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Интерактивная библиотека высокодетализированных 3D-моделей медицинских препаратов, структурированных по анатомическим системам с возможностью создания пользовательских лекций</a:t>
            </a:r>
            <a:endParaRPr sz="15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3600450" y="5353050"/>
            <a:ext cx="3600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Образовательная коммуникативная среда для проведения виртуальных лекций с возможностью загрузки пользовательских файлов.</a:t>
            </a:r>
            <a:endParaRPr sz="15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3657600" y="7753350"/>
            <a:ext cx="13525500" cy="193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323850">
              <a:lnSpc>
                <a:spcPct val="115000"/>
              </a:lnSpc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Создание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цифрового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образа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пользователя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(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аватара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)</a:t>
            </a:r>
            <a:endParaRPr lang="ru-RU" sz="1500" dirty="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indent="-323850">
              <a:lnSpc>
                <a:spcPct val="115000"/>
              </a:lnSpc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Выбор виртуального окружения, приглашение других пользователей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Добавление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пользовательских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файлов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(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аудио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видео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, pdf, 3D,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иллюстрации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включая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МРТ, КТ, УЗИ и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др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.),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их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демонстрация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с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возможностью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совместной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работы</a:t>
            </a:r>
            <a:r>
              <a:rPr lang="en-US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в едином виртуальном пространстве в режиме реального времени</a:t>
            </a:r>
            <a:endParaRPr sz="1500" dirty="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Система ролей с регулируемым уровнем доступа для каждой роли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Средства </a:t>
            </a:r>
            <a:r>
              <a:rPr lang="ru-RU" sz="1500" dirty="0" err="1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коллаборативной</a:t>
            </a: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 работы, таких как доски для рисования, доски для стикеров, экран общего просмотра, инструменты для демонстрации и работы с трехмерными моделями</a:t>
            </a: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Inter Light"/>
              <a:buChar char="●"/>
            </a:pPr>
            <a:r>
              <a:rPr lang="ru-RU" sz="1500" dirty="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Инструмент для записи обучающих видеороликов</a:t>
            </a:r>
          </a:p>
        </p:txBody>
      </p:sp>
      <p:sp>
        <p:nvSpPr>
          <p:cNvPr id="219" name="Google Shape;219;p8"/>
          <p:cNvSpPr/>
          <p:nvPr/>
        </p:nvSpPr>
        <p:spPr>
          <a:xfrm>
            <a:off x="8105775" y="5353050"/>
            <a:ext cx="405765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Образовательно-профориентационная среда для проведения виртуальных экскурсий с возможностью создания авторских уникальных программ. Альтернатива анатомическому музею в реальности.</a:t>
            </a:r>
            <a:endParaRPr sz="1500" b="0" i="0" u="none" strike="noStrike" cap="non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600450" y="3705225"/>
            <a:ext cx="72390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Совместная работа и многопользовательское взаимодействие с 3D-моделями анатомических препаратов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923925" y="7524750"/>
            <a:ext cx="1724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Возможности для пользователей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923925" y="2867025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Блоки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12725400" y="2809875"/>
            <a:ext cx="5485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2. Инструмент само</a:t>
            </a:r>
            <a:r>
              <a:rPr lang="en-US" sz="2250" b="1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образования</a:t>
            </a: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12711150" y="3705150"/>
            <a:ext cx="4638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Самостоятельное изучение, подготовка к занятиям и экзаменам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456</Words>
  <Application>Microsoft Office PowerPoint</Application>
  <PresentationFormat>Произвольный</PresentationFormat>
  <Paragraphs>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Inter SemiBold</vt:lpstr>
      <vt:lpstr>Inter</vt:lpstr>
      <vt:lpstr>Arial</vt:lpstr>
      <vt:lpstr>Inter Light</vt:lpstr>
      <vt:lpstr>Calibri</vt:lpstr>
      <vt:lpstr>Inter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Коптев Дмитрий Андреевич</cp:lastModifiedBy>
  <cp:revision>74</cp:revision>
  <dcterms:created xsi:type="dcterms:W3CDTF">2022-06-01T15:04:22Z</dcterms:created>
  <dcterms:modified xsi:type="dcterms:W3CDTF">2023-05-26T07:19:33Z</dcterms:modified>
</cp:coreProperties>
</file>