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9144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5AB097-1329-8A63-56D9-F2E350ED3F6C}">
  <a:tblStyle styleId="{075AB097-1329-8A63-56D9-F2E350ED3F6C}" styleName="Нет стиля, нет сетки">
    <a:wholeTbl>
      <a:tcTxStyle>
        <a:fontRef idx="minor">
          <a:srgbClr val="000000"/>
        </a:fontRef>
        <a:schemeClr val="tx1"/>
      </a:tcTxStyle>
      <a:tcStyle>
        <a:tcBdr>
          <a:left>
            <a:ln w="12700">
              <a:noFill/>
            </a:ln>
          </a:left>
          <a:right>
            <a:ln w="12700">
              <a:noFill/>
            </a:ln>
          </a:right>
          <a:top>
            <a:ln w="12700">
              <a:noFill/>
            </a:ln>
          </a:top>
          <a:bottom>
            <a:ln w="12700">
              <a:noFill/>
            </a:ln>
          </a:bottom>
          <a:insideH>
            <a:ln w="12700">
              <a:noFill/>
            </a:ln>
          </a:insideH>
          <a:insideV>
            <a:ln w="12700">
              <a:noFill/>
            </a:ln>
          </a:insideV>
        </a:tcBdr>
        <a:fill>
          <a:noFill/>
        </a:fill>
      </a:tcStyle>
    </a:wholeTbl>
    <a:band1H>
      <a:tcStyle>
        <a:tcBdr/>
      </a:tcStyle>
    </a:band1H>
    <a:band2H>
      <a:tcStyle>
        <a:tcBdr/>
      </a:tcStyle>
    </a:band2H>
    <a:band1V>
      <a:tcStyle>
        <a:tcBdr/>
      </a:tcStyle>
    </a:band1V>
    <a:band2V>
      <a:tcStyle>
        <a:tcBdr/>
      </a:tcStyle>
    </a:band2V>
    <a:lastCol>
      <a:tcStyle>
        <a:tcBdr/>
      </a:tcStyle>
    </a:lastCol>
    <a:firstCol>
      <a:tcStyle>
        <a:tcBdr/>
      </a:tcStyle>
    </a:firstCol>
    <a:lastRow>
      <a:tcStyle>
        <a:tcBdr/>
      </a:tcStyle>
    </a:lastRow>
    <a:seCell>
      <a:tcStyle>
        <a:tcBdr/>
      </a:tcStyle>
    </a:seCell>
    <a:swCell>
      <a:tcStyle>
        <a:tcBdr/>
      </a:tcStyle>
    </a:swCell>
    <a:firstRow>
      <a:tcStyle>
        <a:tcBdr/>
      </a:tcStyle>
    </a:firstRow>
    <a:neCell>
      <a:tcStyle>
        <a:tcBdr/>
      </a:tcStyle>
    </a:neCell>
    <a:nwCell>
      <a:tcStyle>
        <a:tcBdr/>
      </a:tcStyle>
    </a:nwCell>
  </a:tblStyle>
  <a:tblStyle styleId="{85FD665F-F2F0-7AC3-74C3-705C4FC3AD78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  <a:fill>
          <a:solidFill>
            <a:schemeClr val="accent5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C6EA1E4-0DF4-4726-8729-454FB9655F32}" type="datetimeFigureOut">
              <a:rPr lang="ru-RU"/>
              <a:t>08.07.2022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FF763D6-DF6E-4079-8E00-F3AB5348984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C6EA1E4-0DF4-4726-8729-454FB9655F32}" type="datetimeFigureOut">
              <a:rPr lang="ru-RU"/>
              <a:t>08.07.2022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FF763D6-DF6E-4079-8E00-F3AB5348984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543675" y="365125"/>
            <a:ext cx="1971675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628650" y="365125"/>
            <a:ext cx="5800725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C6EA1E4-0DF4-4726-8729-454FB9655F32}" type="datetimeFigureOut">
              <a:rPr lang="ru-RU"/>
              <a:t>08.07.2022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FF763D6-DF6E-4079-8E00-F3AB5348984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C6EA1E4-0DF4-4726-8729-454FB9655F32}" type="datetimeFigureOut">
              <a:rPr lang="ru-RU"/>
              <a:t>08.07.2022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FF763D6-DF6E-4079-8E00-F3AB5348984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C6EA1E4-0DF4-4726-8729-454FB9655F32}" type="datetimeFigureOut">
              <a:rPr lang="ru-RU"/>
              <a:t>08.07.2022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FF763D6-DF6E-4079-8E00-F3AB5348984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628650" y="1825625"/>
            <a:ext cx="38862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4629150" y="1825625"/>
            <a:ext cx="38862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C6EA1E4-0DF4-4726-8729-454FB9655F32}" type="datetimeFigureOut">
              <a:rPr lang="ru-RU"/>
              <a:t>08.07.2022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FF763D6-DF6E-4079-8E00-F3AB5348984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29841" y="365126"/>
            <a:ext cx="78867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29842" y="2505074"/>
            <a:ext cx="3868340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4629150" y="2505074"/>
            <a:ext cx="3887391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C6EA1E4-0DF4-4726-8729-454FB9655F32}" type="datetimeFigureOut">
              <a:rPr lang="ru-RU"/>
              <a:t>08.07.2022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FF763D6-DF6E-4079-8E00-F3AB5348984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C6EA1E4-0DF4-4726-8729-454FB9655F32}" type="datetimeFigureOut">
              <a:rPr lang="ru-RU"/>
              <a:t>08.07.2022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FF763D6-DF6E-4079-8E00-F3AB5348984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C6EA1E4-0DF4-4726-8729-454FB9655F32}" type="datetimeFigureOut">
              <a:rPr lang="ru-RU"/>
              <a:t>08.07.2022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FF763D6-DF6E-4079-8E00-F3AB5348984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C6EA1E4-0DF4-4726-8729-454FB9655F32}" type="datetimeFigureOut">
              <a:rPr lang="ru-RU"/>
              <a:t>08.07.2022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FF763D6-DF6E-4079-8E00-F3AB5348984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C6EA1E4-0DF4-4726-8729-454FB9655F32}" type="datetimeFigureOut">
              <a:rPr lang="ru-RU"/>
              <a:t>08.07.2022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FF763D6-DF6E-4079-8E00-F3AB5348984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C6EA1E4-0DF4-4726-8729-454FB9655F32}" type="datetimeFigureOut">
              <a:rPr lang="ru-RU"/>
              <a:t>08.07.2022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FF763D6-DF6E-4079-8E00-F3AB53489849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>
        <a:lnSpc>
          <a:spcPct val="90000"/>
        </a:lnSpc>
        <a:spcBef>
          <a:spcPts val="0"/>
        </a:spcBef>
        <a:buNone/>
        <a:defRPr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>
        <a:lnSpc>
          <a:spcPct val="90000"/>
        </a:lnSpc>
        <a:spcBef>
          <a:spcPts val="750"/>
        </a:spcBef>
        <a:buFont typeface="Arial"/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/>
          <p:nvPr/>
        </p:nvSpPr>
        <p:spPr bwMode="auto">
          <a:xfrm>
            <a:off x="438149" y="2169768"/>
            <a:ext cx="8267700" cy="163673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400" b="1" dirty="0">
                <a:latin typeface="+mn-lt"/>
              </a:rPr>
              <a:t>Полное наименование проекта</a:t>
            </a:r>
          </a:p>
          <a:p>
            <a:pPr>
              <a:defRPr/>
            </a:pPr>
            <a:r>
              <a:rPr lang="ru-RU" sz="900" i="1" dirty="0">
                <a:latin typeface="+mn-lt"/>
              </a:rPr>
              <a:t>Начинается со слов «Разработка…» или «Доработка…»</a:t>
            </a:r>
          </a:p>
          <a:p>
            <a:pPr>
              <a:defRPr/>
            </a:pPr>
            <a:endParaRPr sz="1200" dirty="0">
              <a:latin typeface="+mn-lt"/>
            </a:endParaRPr>
          </a:p>
        </p:txBody>
      </p:sp>
      <p:sp>
        <p:nvSpPr>
          <p:cNvPr id="5" name="Заголовок 1"/>
          <p:cNvSpPr txBox="1"/>
          <p:nvPr/>
        </p:nvSpPr>
        <p:spPr bwMode="auto">
          <a:xfrm>
            <a:off x="438149" y="1659885"/>
            <a:ext cx="8267700" cy="78657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400" b="1" dirty="0">
                <a:latin typeface="+mn-lt"/>
              </a:rPr>
              <a:t>Полное наименование участника конкурсного отбора</a:t>
            </a:r>
            <a:endParaRPr dirty="0"/>
          </a:p>
        </p:txBody>
      </p:sp>
      <p:graphicFrame>
        <p:nvGraphicFramePr>
          <p:cNvPr id="6" name="Таблица 6"/>
          <p:cNvGraphicFramePr>
            <a:graphicFrameLocks noGrp="1"/>
          </p:cNvGraphicFramePr>
          <p:nvPr/>
        </p:nvGraphicFramePr>
        <p:xfrm>
          <a:off x="0" y="4853940"/>
          <a:ext cx="5680364" cy="1636734"/>
        </p:xfrm>
        <a:graphic>
          <a:graphicData uri="http://schemas.openxmlformats.org/drawingml/2006/table">
            <a:tbl>
              <a:tblPr firstRow="1" bandRow="1">
                <a:tableStyleId>{075AB097-1329-8A63-56D9-F2E350ED3F6C}</a:tableStyleId>
              </a:tblPr>
              <a:tblGrid>
                <a:gridCol w="3073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6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/>
                        <a:t>Лот №:</a:t>
                      </a:r>
                      <a:endParaRPr/>
                    </a:p>
                  </a:txBody>
                  <a:tcPr anchor="ctr">
                    <a:lnL w="12700" algn="ctr">
                      <a:noFill/>
                    </a:lnL>
                    <a:lnR w="635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>
                    <a:lnL w="6350" algn="ctr">
                      <a:noFill/>
                    </a:lnL>
                    <a:lnR w="6350" algn="ctr">
                      <a:noFill/>
                    </a:lnR>
                    <a:lnT w="6350" algn="ctr">
                      <a:noFill/>
                    </a:lnT>
                    <a:lnB w="6350" algn="ctr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014"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dirty="0"/>
                        <a:t>Регион регистрации участника:</a:t>
                      </a:r>
                      <a:endParaRPr dirty="0"/>
                    </a:p>
                  </a:txBody>
                  <a:tcPr anchor="ctr">
                    <a:lnL w="12700" algn="ctr">
                      <a:noFill/>
                    </a:lnL>
                    <a:lnR w="635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>
                    <a:lnL w="6350" algn="ctr">
                      <a:noFill/>
                    </a:lnL>
                    <a:lnR w="6350" algn="ctr">
                      <a:noFill/>
                    </a:lnR>
                    <a:lnT w="6350" algn="ctr">
                      <a:solidFill>
                        <a:schemeClr val="tx1"/>
                      </a:solidFill>
                    </a:lnT>
                    <a:lnB w="6350" algn="ctr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/>
                        <a:t>Запрашиваемая сумма гранта, рублей:</a:t>
                      </a:r>
                      <a:endParaRPr/>
                    </a:p>
                  </a:txBody>
                  <a:tcPr anchor="ctr">
                    <a:lnL w="12700" algn="ctr">
                      <a:noFill/>
                    </a:lnL>
                    <a:lnR w="635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>
                    <a:lnL w="6350" algn="ctr">
                      <a:noFill/>
                    </a:lnL>
                    <a:lnR w="6350" algn="ctr">
                      <a:noFill/>
                    </a:lnR>
                    <a:lnT w="6350" algn="ctr">
                      <a:solidFill>
                        <a:schemeClr val="tx1"/>
                      </a:solidFill>
                    </a:lnT>
                    <a:lnB w="6350" algn="ctr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/>
                        <a:t>Общая стоимость проекта, рублей: </a:t>
                      </a:r>
                      <a:endParaRPr/>
                    </a:p>
                  </a:txBody>
                  <a:tcPr anchor="ctr">
                    <a:lnL w="12700" algn="ctr">
                      <a:noFill/>
                    </a:lnL>
                    <a:lnR w="635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>
                    <a:lnL w="6350" algn="ctr">
                      <a:noFill/>
                    </a:lnL>
                    <a:lnR w="6350" algn="ctr">
                      <a:noFill/>
                    </a:lnR>
                    <a:lnT w="6350" algn="ctr">
                      <a:solidFill>
                        <a:schemeClr val="tx1"/>
                      </a:solidFill>
                    </a:lnT>
                    <a:lnB w="6350" algn="ctr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/>
                        <a:t>Срок реализации проекта, месяцев:</a:t>
                      </a:r>
                      <a:endParaRPr/>
                    </a:p>
                  </a:txBody>
                  <a:tcPr anchor="ctr">
                    <a:lnL w="12700" algn="ctr">
                      <a:noFill/>
                    </a:lnL>
                    <a:lnR w="635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dirty="0"/>
                    </a:p>
                  </a:txBody>
                  <a:tcPr>
                    <a:lnL w="6350" algn="ctr">
                      <a:noFill/>
                    </a:lnL>
                    <a:lnR w="6350" algn="ctr">
                      <a:noFill/>
                    </a:lnR>
                    <a:lnT w="6350" algn="ctr">
                      <a:solidFill>
                        <a:schemeClr val="tx1"/>
                      </a:solidFill>
                    </a:lnT>
                    <a:lnB w="6350" algn="ctr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 txBox="1"/>
          <p:nvPr/>
        </p:nvSpPr>
        <p:spPr bwMode="auto">
          <a:xfrm>
            <a:off x="5900928" y="331222"/>
            <a:ext cx="2587464" cy="1229354"/>
          </a:xfrm>
          <a:prstGeom prst="rect">
            <a:avLst/>
          </a:prstGeom>
        </p:spPr>
        <p:txBody>
          <a:bodyPr vertOverflow="overflow" horzOverflow="clip" vert="horz" wrap="square" lIns="91440" tIns="45720" rIns="91440" bIns="45720" numCol="1" spcCol="0" rtlCol="0" fromWordArt="0" anchor="b" anchorCtr="0" forceAA="0" compatLnSpc="0">
            <a:normAutofit fontScale="70000" lnSpcReduction="6000"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ru-RU" sz="1200" b="1">
                <a:latin typeface="Times New Roman"/>
                <a:cs typeface="Times New Roman"/>
              </a:rPr>
              <a:t>Примерный шаблон</a:t>
            </a:r>
            <a:endParaRPr/>
          </a:p>
          <a:p>
            <a:pPr algn="r">
              <a:defRPr/>
            </a:pPr>
            <a:r>
              <a:rPr lang="ru-RU" sz="1200" b="1">
                <a:latin typeface="Times New Roman"/>
                <a:cs typeface="Times New Roman"/>
              </a:rPr>
              <a:t>файла презентации к конкурсной документации по разработке российских решений в сфере информационных технологий</a:t>
            </a:r>
          </a:p>
          <a:p>
            <a:pPr algn="r">
              <a:defRPr/>
            </a:pPr>
            <a:endParaRPr lang="ru-RU" sz="1200" b="1">
              <a:latin typeface="Times New Roman"/>
              <a:cs typeface="Times New Roman"/>
            </a:endParaRPr>
          </a:p>
          <a:p>
            <a:pPr algn="r">
              <a:defRPr/>
            </a:pPr>
            <a:r>
              <a:rPr lang="ru-RU" sz="1200" b="1">
                <a:latin typeface="Times New Roman"/>
                <a:cs typeface="Times New Roman"/>
              </a:rPr>
              <a:t>Перечислены ОБЯЗАТЕЛЬНЫЕ вопросы, которые должны быть раскрыты в презентации.</a:t>
            </a:r>
            <a:br>
              <a:rPr lang="ru-RU" sz="1200" b="1">
                <a:latin typeface="Times New Roman"/>
                <a:cs typeface="Times New Roman"/>
              </a:rPr>
            </a:br>
            <a:endParaRPr lang="ru-RU" sz="1200" b="1">
              <a:latin typeface="Times New Roman"/>
              <a:cs typeface="Times New Roman"/>
            </a:endParaRPr>
          </a:p>
          <a:p>
            <a:pPr algn="r">
              <a:defRPr/>
            </a:pPr>
            <a:r>
              <a:rPr lang="ru-RU" sz="1200" b="1">
                <a:latin typeface="Times New Roman"/>
                <a:cs typeface="Times New Roman"/>
              </a:rPr>
              <a:t>Дизайн и количество слайдов – на усмотрение участника</a:t>
            </a:r>
            <a:endParaRPr lang="ru-RU" sz="2400" b="1">
              <a:latin typeface="Times New Roman"/>
              <a:cs typeface="Times New Roman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132384-C13B-4CF7-CDF7-AB82D4759991}"/>
              </a:ext>
            </a:extLst>
          </p:cNvPr>
          <p:cNvSpPr txBox="1"/>
          <p:nvPr/>
        </p:nvSpPr>
        <p:spPr>
          <a:xfrm>
            <a:off x="446181" y="27148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Логотип заявителя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1"/>
            <a:ext cx="9144000" cy="6477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b="1">
                <a:latin typeface="+mn-lt"/>
              </a:rPr>
              <a:t>Резюме проекта </a:t>
            </a:r>
            <a:endParaRPr/>
          </a:p>
        </p:txBody>
      </p:sp>
      <p:sp>
        <p:nvSpPr>
          <p:cNvPr id="3" name="TextBox 2"/>
          <p:cNvSpPr txBox="1"/>
          <p:nvPr/>
        </p:nvSpPr>
        <p:spPr bwMode="auto">
          <a:xfrm>
            <a:off x="279400" y="901700"/>
            <a:ext cx="78867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ru-RU" sz="1600" dirty="0"/>
              <a:t>– наименование разрабатываемого(дорабатываемого) решения;</a:t>
            </a:r>
          </a:p>
          <a:p>
            <a:pPr algn="just">
              <a:defRPr/>
            </a:pPr>
            <a:r>
              <a:rPr lang="ru-RU" sz="1600" dirty="0"/>
              <a:t>– актуальность, назначение и области применения решения, его соответствие одному или нескольким приоритетным направлениям;</a:t>
            </a:r>
          </a:p>
          <a:p>
            <a:pPr algn="just"/>
            <a:r>
              <a:rPr lang="ru-RU" sz="1600" dirty="0"/>
              <a:t>– стадия реализации проекта (проектирование или пилотирование);</a:t>
            </a:r>
          </a:p>
          <a:p>
            <a:pPr algn="just"/>
            <a:r>
              <a:rPr lang="ru-RU" sz="1600" dirty="0"/>
              <a:t>– обоснование целесообразности грантовой поддержки проекта.</a:t>
            </a:r>
            <a:endParaRPr dirty="0"/>
          </a:p>
        </p:txBody>
      </p:sp>
      <p:sp>
        <p:nvSpPr>
          <p:cNvPr id="4" name="Прямоугольник: скругленные углы 3"/>
          <p:cNvSpPr/>
          <p:nvPr/>
        </p:nvSpPr>
        <p:spPr bwMode="auto">
          <a:xfrm flipV="1">
            <a:off x="0" y="611701"/>
            <a:ext cx="7200000" cy="3600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5">
                  <a:lumMod val="67000"/>
                </a:schemeClr>
              </a:gs>
              <a:gs pos="72000">
                <a:schemeClr val="accent5">
                  <a:alpha val="41000"/>
                  <a:lumMod val="93000"/>
                  <a:lumOff val="7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</a:gradFill>
          <a:ln>
            <a:noFill/>
          </a:ln>
          <a:effectLst>
            <a:softEdge rad="12700"/>
          </a:effectLst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648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400" b="1">
                <a:latin typeface="+mn-lt"/>
              </a:rPr>
              <a:t>Архитектура  или спецификация </a:t>
            </a:r>
            <a:br>
              <a:rPr lang="ru-RU" sz="2400" b="1">
                <a:latin typeface="+mn-lt"/>
              </a:rPr>
            </a:br>
            <a:r>
              <a:rPr lang="ru-RU" sz="2400" b="1">
                <a:latin typeface="+mn-lt"/>
              </a:rPr>
              <a:t>разрабатываемого (дорабатываемого) ПО</a:t>
            </a:r>
            <a:endParaRPr/>
          </a:p>
        </p:txBody>
      </p:sp>
      <p:sp>
        <p:nvSpPr>
          <p:cNvPr id="5" name="Прямоугольник: скругленные углы 4"/>
          <p:cNvSpPr/>
          <p:nvPr/>
        </p:nvSpPr>
        <p:spPr bwMode="auto">
          <a:xfrm flipV="1">
            <a:off x="0" y="611701"/>
            <a:ext cx="7200000" cy="3600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5">
                  <a:lumMod val="67000"/>
                </a:schemeClr>
              </a:gs>
              <a:gs pos="72000">
                <a:schemeClr val="accent5">
                  <a:alpha val="41000"/>
                  <a:lumMod val="93000"/>
                  <a:lumOff val="7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</a:gradFill>
          <a:ln>
            <a:noFill/>
          </a:ln>
          <a:effectLst>
            <a:softEdge rad="12700"/>
          </a:effectLst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279399" y="901700"/>
            <a:ext cx="7886772" cy="1066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  <a:defRPr/>
            </a:pPr>
            <a:r>
              <a:rPr lang="ru-RU" sz="1600" dirty="0"/>
              <a:t>Архитектура (дизайн) решения (для Лота 1) или спецификация решения (для Лота 2) с кратким описанием работ </a:t>
            </a:r>
            <a:br>
              <a:rPr lang="ru-RU" sz="1600" dirty="0"/>
            </a:br>
            <a:r>
              <a:rPr lang="ru-RU" sz="1600" dirty="0"/>
              <a:t>(в отношении дорабатываемого решения приводится сравнительный анализ в формате «было – станет»).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648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b="1">
                <a:latin typeface="+mn-lt"/>
              </a:rPr>
              <a:t>Рынок проекта</a:t>
            </a:r>
            <a:endParaRPr/>
          </a:p>
        </p:txBody>
      </p:sp>
      <p:sp>
        <p:nvSpPr>
          <p:cNvPr id="5" name="Прямоугольник: скругленные углы 4"/>
          <p:cNvSpPr/>
          <p:nvPr/>
        </p:nvSpPr>
        <p:spPr bwMode="auto">
          <a:xfrm flipV="1">
            <a:off x="0" y="611701"/>
            <a:ext cx="7200000" cy="3600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5">
                  <a:lumMod val="67000"/>
                </a:schemeClr>
              </a:gs>
              <a:gs pos="72000">
                <a:schemeClr val="accent5">
                  <a:alpha val="41000"/>
                  <a:lumMod val="93000"/>
                  <a:lumOff val="7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</a:gradFill>
          <a:ln>
            <a:noFill/>
          </a:ln>
          <a:effectLst>
            <a:softEdge rad="12700"/>
          </a:effectLst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TextBox 6"/>
          <p:cNvSpPr txBox="1"/>
          <p:nvPr/>
        </p:nvSpPr>
        <p:spPr bwMode="auto">
          <a:xfrm>
            <a:off x="279399" y="901700"/>
            <a:ext cx="7886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ru-RU" sz="1600" dirty="0"/>
              <a:t>–   Описание рынка и стратегия продвижения решения;</a:t>
            </a:r>
            <a:endParaRPr lang="ru-RU" sz="1400" i="1" dirty="0">
              <a:highlight>
                <a:srgbClr val="FFFF00"/>
              </a:highlight>
            </a:endParaRPr>
          </a:p>
          <a:p>
            <a:pPr algn="just">
              <a:defRPr/>
            </a:pPr>
            <a:r>
              <a:rPr lang="ru-RU" sz="1600" dirty="0"/>
              <a:t>– </a:t>
            </a:r>
            <a:r>
              <a:rPr lang="ru-RU" sz="1400" i="1" dirty="0"/>
              <a:t>   </a:t>
            </a:r>
            <a:r>
              <a:rPr lang="ru-RU" sz="1600" dirty="0"/>
              <a:t>Модель монетизации</a:t>
            </a:r>
            <a:r>
              <a:rPr lang="ru-RU" sz="1400" i="1" dirty="0"/>
              <a:t>; </a:t>
            </a:r>
          </a:p>
          <a:p>
            <a:pPr algn="just">
              <a:defRPr/>
            </a:pPr>
            <a:r>
              <a:rPr lang="ru-RU" sz="1600" dirty="0"/>
              <a:t>–    Сравнение решения с аналогами и его конкурентные преимущества.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648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b="1">
                <a:latin typeface="+mn-lt"/>
              </a:rPr>
              <a:t>Описание участника конкурсного отбора </a:t>
            </a:r>
            <a:endParaRPr/>
          </a:p>
        </p:txBody>
      </p:sp>
      <p:sp>
        <p:nvSpPr>
          <p:cNvPr id="5" name="Прямоугольник: скругленные углы 4"/>
          <p:cNvSpPr/>
          <p:nvPr/>
        </p:nvSpPr>
        <p:spPr bwMode="auto">
          <a:xfrm flipV="1">
            <a:off x="0" y="611701"/>
            <a:ext cx="7200000" cy="3600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5">
                  <a:lumMod val="67000"/>
                </a:schemeClr>
              </a:gs>
              <a:gs pos="72000">
                <a:schemeClr val="accent5">
                  <a:alpha val="41000"/>
                  <a:lumMod val="93000"/>
                  <a:lumOff val="7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</a:gradFill>
          <a:ln>
            <a:noFill/>
          </a:ln>
          <a:effectLst>
            <a:softEdge rad="12700"/>
          </a:effectLst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 bwMode="auto">
          <a:xfrm>
            <a:off x="279399" y="901700"/>
            <a:ext cx="788698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>
              <a:defRPr/>
            </a:pPr>
            <a:r>
              <a:rPr lang="ru-RU" sz="1600" dirty="0"/>
              <a:t>–   Опыт реализации аналогичных проектов;</a:t>
            </a:r>
            <a:endParaRPr dirty="0"/>
          </a:p>
          <a:p>
            <a:pPr>
              <a:defRPr/>
            </a:pPr>
            <a:r>
              <a:rPr lang="ru-RU" sz="1600" dirty="0"/>
              <a:t>–   Наличие инфраструктуры, необходимой для реализации проекта;</a:t>
            </a:r>
            <a:endParaRPr dirty="0"/>
          </a:p>
          <a:p>
            <a:pPr>
              <a:defRPr/>
            </a:pPr>
            <a:r>
              <a:rPr lang="ru-RU" sz="1600" dirty="0"/>
              <a:t>–   Ключевые члены команды;</a:t>
            </a:r>
            <a:endParaRPr dirty="0"/>
          </a:p>
          <a:p>
            <a:pPr algn="just">
              <a:defRPr/>
            </a:pPr>
            <a:r>
              <a:rPr lang="ru-RU" sz="1600" dirty="0"/>
              <a:t>– Информация о ранее полученных мерах поддержки, реализуемых в рамках национальной программы «Цифровая экономика Российской Федерации», в целях реализации ИТ-проектов (получение грантовой поддержки в рамках программ Фонда «Сколково», Фонда содействия инновациям, успешное прохождение акселерационной программы Фонда развития интернет-инициатив и другие программы) </a:t>
            </a:r>
            <a:r>
              <a:rPr lang="ru-RU" sz="1600" i="1" dirty="0"/>
              <a:t>(указывается, если есть).</a:t>
            </a:r>
            <a:endParaRPr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/>
          <p:nvPr/>
        </p:nvSpPr>
        <p:spPr bwMode="auto">
          <a:xfrm>
            <a:off x="0" y="0"/>
            <a:ext cx="9144000" cy="64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500" b="1">
                <a:latin typeface="+mn-lt"/>
              </a:rPr>
              <a:t>График</a:t>
            </a:r>
            <a:r>
              <a:rPr lang="ru-RU" sz="2400" b="1">
                <a:latin typeface="+mn-lt"/>
              </a:rPr>
              <a:t> реализации и план финансирования проекта</a:t>
            </a:r>
            <a:endParaRPr/>
          </a:p>
        </p:txBody>
      </p:sp>
      <p:sp>
        <p:nvSpPr>
          <p:cNvPr id="10" name="Прямоугольник: скругленные углы 9"/>
          <p:cNvSpPr/>
          <p:nvPr/>
        </p:nvSpPr>
        <p:spPr bwMode="auto">
          <a:xfrm flipV="1">
            <a:off x="0" y="611701"/>
            <a:ext cx="7200000" cy="3600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5">
                  <a:lumMod val="67000"/>
                </a:schemeClr>
              </a:gs>
              <a:gs pos="72000">
                <a:schemeClr val="accent5">
                  <a:alpha val="41000"/>
                  <a:lumMod val="93000"/>
                  <a:lumOff val="7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</a:gradFill>
          <a:ln>
            <a:noFill/>
          </a:ln>
          <a:effectLst>
            <a:softEdge rad="12700"/>
          </a:effectLst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9" name="Таблица 7"/>
          <p:cNvGraphicFramePr>
            <a:graphicFrameLocks noGrp="1"/>
          </p:cNvGraphicFramePr>
          <p:nvPr/>
        </p:nvGraphicFramePr>
        <p:xfrm>
          <a:off x="279400" y="4019343"/>
          <a:ext cx="8369301" cy="1981200"/>
        </p:xfrm>
        <a:graphic>
          <a:graphicData uri="http://schemas.openxmlformats.org/drawingml/2006/table">
            <a:tbl>
              <a:tblPr firstRow="1" bandRow="1">
                <a:tableStyleId>{85FD665F-F2F0-7AC3-74C3-705C4FC3AD78}</a:tableStyleId>
              </a:tblPr>
              <a:tblGrid>
                <a:gridCol w="1145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1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43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43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43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284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/>
                        <a:t>Номер этапа</a:t>
                      </a:r>
                      <a:endParaRPr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/>
                        <a:t>Сроки</a:t>
                      </a:r>
                      <a:endParaRPr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/>
                        <a:t>Сумма гранта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/>
                        <a:t>Сумма софинансирования</a:t>
                      </a:r>
                      <a:endParaRPr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/>
                        <a:t>Общая сумма расходов на этап</a:t>
                      </a:r>
                      <a:endParaRPr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14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100"/>
                        <a:t>Этап 1</a:t>
                      </a:r>
                      <a:endParaRPr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dirty="0"/>
                        <a:t>ДД.ММ.ГГГГ – ДД.ММ.ГГГГ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1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14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100"/>
                        <a:t>Этап 2</a:t>
                      </a:r>
                      <a:endParaRPr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1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14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100"/>
                        <a:t>…</a:t>
                      </a:r>
                      <a:endParaRPr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1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014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100"/>
                        <a:t>Этап </a:t>
                      </a:r>
                      <a:r>
                        <a:rPr lang="en-US" sz="1100"/>
                        <a:t>N</a:t>
                      </a:r>
                      <a:endParaRPr lang="ru-RU"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1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014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100" b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Итого по проекту</a:t>
                      </a:r>
                      <a:endParaRPr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 bwMode="auto">
          <a:xfrm>
            <a:off x="279399" y="901700"/>
            <a:ext cx="78868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600" dirty="0"/>
              <a:t>–  Сроки выполнения проекта (количество и длительность этапов, краткое описание этапов с указанием дат начала и окончания, ключевых параметров и мероприятий для каждого этапа);</a:t>
            </a:r>
            <a:endParaRPr dirty="0"/>
          </a:p>
          <a:p>
            <a:pPr>
              <a:defRPr/>
            </a:pPr>
            <a:r>
              <a:rPr lang="ru-RU" sz="1600" dirty="0"/>
              <a:t>–  Стоимость проекта (общая стоимость, доля </a:t>
            </a:r>
            <a:r>
              <a:rPr lang="ru-RU" sz="1600" dirty="0" err="1"/>
              <a:t>софинансирования</a:t>
            </a:r>
            <a:r>
              <a:rPr lang="ru-RU" sz="1600" dirty="0"/>
              <a:t>, этапы и источник </a:t>
            </a:r>
            <a:r>
              <a:rPr lang="ru-RU" sz="1600" dirty="0" err="1"/>
              <a:t>софинансирования</a:t>
            </a:r>
            <a:r>
              <a:rPr lang="ru-RU" sz="1600" dirty="0"/>
              <a:t>).</a:t>
            </a:r>
            <a:endParaRPr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03D584-6846-26AF-12F9-420FB5C4C89B}"/>
              </a:ext>
            </a:extLst>
          </p:cNvPr>
          <p:cNvSpPr txBox="1"/>
          <p:nvPr/>
        </p:nvSpPr>
        <p:spPr>
          <a:xfrm>
            <a:off x="266873" y="6000543"/>
            <a:ext cx="461772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/>
              <a:t>Источник </a:t>
            </a:r>
            <a:r>
              <a:rPr lang="ru-RU" sz="1600" dirty="0" err="1"/>
              <a:t>софинансирования</a:t>
            </a:r>
            <a:r>
              <a:rPr lang="ru-RU" sz="1600" dirty="0"/>
              <a:t>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1"/>
            <a:ext cx="9144000" cy="59689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300" b="1">
                <a:latin typeface="+mn-lt"/>
              </a:rPr>
              <a:t>Итоги реализации проекта</a:t>
            </a:r>
            <a:endParaRPr/>
          </a:p>
        </p:txBody>
      </p:sp>
      <p:sp>
        <p:nvSpPr>
          <p:cNvPr id="7" name="Прямоугольник: скругленные углы 6"/>
          <p:cNvSpPr/>
          <p:nvPr/>
        </p:nvSpPr>
        <p:spPr bwMode="auto">
          <a:xfrm flipV="1">
            <a:off x="0" y="611701"/>
            <a:ext cx="7200000" cy="3600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5">
                  <a:lumMod val="67000"/>
                </a:schemeClr>
              </a:gs>
              <a:gs pos="72000">
                <a:schemeClr val="accent5">
                  <a:alpha val="41000"/>
                  <a:lumMod val="93000"/>
                  <a:lumOff val="7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</a:gradFill>
          <a:ln>
            <a:noFill/>
          </a:ln>
          <a:effectLst>
            <a:softEdge rad="12700"/>
          </a:effectLst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 bwMode="auto">
          <a:xfrm>
            <a:off x="279399" y="901700"/>
            <a:ext cx="78869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600" dirty="0"/>
              <a:t>–  Результаты реализации проекта (в части плановых показателей); </a:t>
            </a:r>
            <a:endParaRPr sz="1600" dirty="0"/>
          </a:p>
          <a:p>
            <a:pPr>
              <a:defRPr/>
            </a:pPr>
            <a:r>
              <a:rPr lang="ru-RU" sz="1600" dirty="0"/>
              <a:t>–  Эффект для отрасли, в которой планируется реализовать проект;</a:t>
            </a:r>
            <a:endParaRPr dirty="0"/>
          </a:p>
          <a:p>
            <a:pPr>
              <a:defRPr/>
            </a:pPr>
            <a:r>
              <a:rPr lang="ru-RU" sz="1600" dirty="0"/>
              <a:t>–  Планы по развитию решения после завершения проекта.</a:t>
            </a:r>
            <a:endParaRPr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1"/>
            <a:ext cx="9144000" cy="5968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300" b="1">
                <a:latin typeface="+mn-lt"/>
              </a:rPr>
              <a:t>Иная информация, необходимая, по мнению участника, </a:t>
            </a:r>
            <a:br>
              <a:rPr lang="ru-RU" sz="2300" b="1">
                <a:latin typeface="+mn-lt"/>
              </a:rPr>
            </a:br>
            <a:r>
              <a:rPr lang="ru-RU" sz="2300" b="1">
                <a:latin typeface="+mn-lt"/>
              </a:rPr>
              <a:t>для оценки заявки и защиты проекта.</a:t>
            </a:r>
            <a:endParaRPr/>
          </a:p>
        </p:txBody>
      </p:sp>
      <p:sp>
        <p:nvSpPr>
          <p:cNvPr id="7" name="Прямоугольник: скругленные углы 6"/>
          <p:cNvSpPr/>
          <p:nvPr/>
        </p:nvSpPr>
        <p:spPr bwMode="auto">
          <a:xfrm flipV="1">
            <a:off x="0" y="611701"/>
            <a:ext cx="7200000" cy="3600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5">
                  <a:lumMod val="67000"/>
                </a:schemeClr>
              </a:gs>
              <a:gs pos="72000">
                <a:schemeClr val="accent5">
                  <a:alpha val="41000"/>
                  <a:lumMod val="93000"/>
                  <a:lumOff val="7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</a:gradFill>
          <a:ln>
            <a:noFill/>
          </a:ln>
          <a:effectLst>
            <a:softEdge rad="12700"/>
          </a:effectLst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</TotalTime>
  <Words>408</Words>
  <Application>Microsoft Office PowerPoint</Application>
  <DocSecurity>0</DocSecurity>
  <PresentationFormat>Экран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Резюме проекта </vt:lpstr>
      <vt:lpstr>Архитектура  или спецификация  разрабатываемого (дорабатываемого) ПО</vt:lpstr>
      <vt:lpstr>Рынок проекта</vt:lpstr>
      <vt:lpstr>Описание участника конкурсного отбора </vt:lpstr>
      <vt:lpstr>Презентация PowerPoint</vt:lpstr>
      <vt:lpstr>Итоги реализации проекта</vt:lpstr>
      <vt:lpstr>Иная информация, необходимая, по мнению участника,  для оценки заявки и защиты проекта.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Мдиванова Ирина Руслановна</dc:creator>
  <cp:keywords/>
  <dc:description/>
  <cp:lastModifiedBy>Ирина Мдиванова</cp:lastModifiedBy>
  <cp:revision>3</cp:revision>
  <dcterms:created xsi:type="dcterms:W3CDTF">2020-04-16T06:12:18Z</dcterms:created>
  <dcterms:modified xsi:type="dcterms:W3CDTF">2022-07-08T08:12:58Z</dcterms:modified>
  <cp:category/>
  <dc:identifier/>
  <cp:contentStatus/>
  <dc:language/>
  <cp:version/>
</cp:coreProperties>
</file>