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7" r:id="rId5"/>
    <p:sldId id="259" r:id="rId6"/>
    <p:sldId id="303" r:id="rId7"/>
    <p:sldId id="285" r:id="rId8"/>
    <p:sldId id="258" r:id="rId9"/>
    <p:sldId id="291" r:id="rId10"/>
    <p:sldId id="278" r:id="rId11"/>
  </p:sldIdLst>
  <p:sldSz cx="12192000" cy="6858000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04E"/>
    <a:srgbClr val="E95811"/>
    <a:srgbClr val="FFFFFF"/>
    <a:srgbClr val="B2C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3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C9CE86-F982-4C08-BE0B-35A0DEF96F30}" type="datetimeFigureOut">
              <a:rPr lang="ru-RU"/>
              <a:pPr>
                <a:defRPr/>
              </a:pPr>
              <a:t>31.05.2023</a:t>
            </a:fld>
            <a:endParaRPr lang="ru-RU"/>
          </a:p>
        </p:txBody>
      </p:sp>
      <p:sp>
        <p:nvSpPr>
          <p:cNvPr id="4" name="Образ слайда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FB1CB14-5D90-4D8A-8BED-2D544388A2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367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E41D887F-8A32-4CD1-897B-27663DBAFD03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7841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>
            <a:extLst/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Стоит отметить что в крупных холдингах многие дочки являются сервисными компаниями и в рамках финансового делопроизводства работают по агентским схемам. Которым свойственен большой объем неформализованных документов.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Также есть сложности интеграции с устаревшими прикладными системами, которые невозможно дорабатывать.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Более того даже ЮЗ ЭДО не освобождает от рутинных операций.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Поэтому перед нами стоят следующие задачи 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Трансформировать ЮЗ ЭДО в по-настоящему интеллектуальное решение, позволяющее: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гибко управлять процессом обработки документов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Автоматическое исполнение сценариев для извлечения и проверки данных документов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Роботизация всех рутинных операций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Именно эти задачи легли в основу нашего СМАРТ ЭДО</a:t>
            </a: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05E809C8-9954-41EE-B884-78B546495269}" type="slidenum">
              <a:rPr lang="ru-RU" altLang="ru-RU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7170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F36FF-4974-4F56-B54B-BD6E8C80BFBE}" type="datetimeFigureOut">
              <a:rPr lang="ru-RU"/>
              <a:pPr>
                <a:defRPr/>
              </a:pPr>
              <a:t>31.05.2023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F0F74-A19E-45AF-9F96-F156E93F49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956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21933-9F86-4A31-8254-BB02FE21A7D9}" type="datetimeFigureOut">
              <a:rPr lang="ru-RU"/>
              <a:pPr>
                <a:defRPr/>
              </a:pPr>
              <a:t>31.05.2023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66CFA-E1A0-492E-BBA6-8BD033ED7E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825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7DC38-885D-479C-A880-A974F611ED76}" type="datetimeFigureOut">
              <a:rPr lang="ru-RU"/>
              <a:pPr>
                <a:defRPr/>
              </a:pPr>
              <a:t>31.05.2023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D0914-46AB-452F-B17C-5C5C332FDC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442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980C-E765-4264-B064-7CAEF2657B69}" type="datetimeFigureOut">
              <a:rPr lang="ru-RU"/>
              <a:pPr>
                <a:defRPr/>
              </a:pPr>
              <a:t>31.05.2023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682F5-AE56-4F11-8448-0F8F172719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536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E6DD6-E166-4ACC-B3FB-E15D3028C1EA}" type="datetimeFigureOut">
              <a:rPr lang="ru-RU"/>
              <a:pPr>
                <a:defRPr/>
              </a:pPr>
              <a:t>31.05.2023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FF359-248D-4E7A-9D4A-A974FCC64B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550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4BFF5-9302-4608-A380-2062BC90614B}" type="datetimeFigureOut">
              <a:rPr lang="ru-RU"/>
              <a:pPr>
                <a:defRPr/>
              </a:pPr>
              <a:t>31.05.2023</a:t>
            </a:fld>
            <a:endParaRPr lang="ru-RU"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197A6-DFDF-4A18-B25B-212AAF1858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272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D5813-6728-4133-8364-41AC8023302C}" type="datetimeFigureOut">
              <a:rPr lang="ru-RU"/>
              <a:pPr>
                <a:defRPr/>
              </a:pPr>
              <a:t>31.05.2023</a:t>
            </a:fld>
            <a:endParaRPr lang="ru-RU"/>
          </a:p>
        </p:txBody>
      </p:sp>
      <p:sp>
        <p:nvSpPr>
          <p:cNvPr id="8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1E98E-8B9F-412A-B75C-B182E9E3C2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439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4BC7E-57FB-48EA-99AC-B8F90525CDFE}" type="datetimeFigureOut">
              <a:rPr lang="ru-RU"/>
              <a:pPr>
                <a:defRPr/>
              </a:pPr>
              <a:t>31.05.2023</a:t>
            </a:fld>
            <a:endParaRPr lang="ru-RU"/>
          </a:p>
        </p:txBody>
      </p:sp>
      <p:sp>
        <p:nvSpPr>
          <p:cNvPr id="4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8AE90-EF5F-4D1B-BA0C-AEF903B4D8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619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C2E70-6CF2-4E3A-A576-F5998DEB8ABA}" type="datetimeFigureOut">
              <a:rPr lang="ru-RU"/>
              <a:pPr>
                <a:defRPr/>
              </a:pPr>
              <a:t>31.05.2023</a:t>
            </a:fld>
            <a:endParaRPr lang="ru-RU"/>
          </a:p>
        </p:txBody>
      </p:sp>
      <p:sp>
        <p:nvSpPr>
          <p:cNvPr id="3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99E50-678E-422C-BED1-F1A9812630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135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F874-1B7C-4579-9E11-92F9DD772334}" type="datetimeFigureOut">
              <a:rPr lang="ru-RU"/>
              <a:pPr>
                <a:defRPr/>
              </a:pPr>
              <a:t>31.05.2023</a:t>
            </a:fld>
            <a:endParaRPr lang="ru-RU"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BBFF7-B1AA-478C-98D9-0D8E4EEE5D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073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54C30-7F49-4764-AEC7-D3E4878672C4}" type="datetimeFigureOut">
              <a:rPr lang="ru-RU"/>
              <a:pPr>
                <a:defRPr/>
              </a:pPr>
              <a:t>31.05.2023</a:t>
            </a:fld>
            <a:endParaRPr lang="ru-RU"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6EE1E-BBFD-44D8-B191-554F4C06E3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007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E332EC-F5F2-4A7E-8FCC-ACE1A2615402}" type="datetimeFigureOut">
              <a:rPr lang="ru-RU"/>
              <a:pPr>
                <a:defRPr/>
              </a:pPr>
              <a:t>31.05.2023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50827E-142D-4775-9E1E-10C67BA8C8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1">
            <a:extLst/>
          </p:cNvPr>
          <p:cNvSpPr/>
          <p:nvPr/>
        </p:nvSpPr>
        <p:spPr>
          <a:xfrm>
            <a:off x="0" y="3175"/>
            <a:ext cx="8688388" cy="486568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2400" dirty="0">
              <a:latin typeface="Century Gothic" panose="020B0502020202020204" pitchFamily="34" charset="0"/>
            </a:endParaRPr>
          </a:p>
        </p:txBody>
      </p:sp>
      <p:sp>
        <p:nvSpPr>
          <p:cNvPr id="19" name="Rectangle 9">
            <a:extLst/>
          </p:cNvPr>
          <p:cNvSpPr/>
          <p:nvPr/>
        </p:nvSpPr>
        <p:spPr>
          <a:xfrm rot="10800000">
            <a:off x="733425" y="644525"/>
            <a:ext cx="8915400" cy="4775200"/>
          </a:xfrm>
          <a:prstGeom prst="rect">
            <a:avLst/>
          </a:prstGeom>
          <a:solidFill>
            <a:srgbClr val="AAC2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j-lt"/>
            </a:endParaRPr>
          </a:p>
        </p:txBody>
      </p:sp>
      <p:sp>
        <p:nvSpPr>
          <p:cNvPr id="22" name="Rectangle 27">
            <a:extLst/>
          </p:cNvPr>
          <p:cNvSpPr/>
          <p:nvPr/>
        </p:nvSpPr>
        <p:spPr>
          <a:xfrm>
            <a:off x="1065213" y="4230688"/>
            <a:ext cx="5686425" cy="17970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240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/>
          </p:cNvPr>
          <p:cNvSpPr txBox="1"/>
          <p:nvPr/>
        </p:nvSpPr>
        <p:spPr>
          <a:xfrm>
            <a:off x="1477963" y="4380647"/>
            <a:ext cx="518636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ЕСМ-система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«Логика: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ПЛАТФОРМА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NEXT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»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TextBox 26">
            <a:extLst/>
          </p:cNvPr>
          <p:cNvSpPr txBox="1"/>
          <p:nvPr/>
        </p:nvSpPr>
        <p:spPr>
          <a:xfrm>
            <a:off x="1295400" y="2852738"/>
            <a:ext cx="3552825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pc="400" dirty="0">
                <a:solidFill>
                  <a:schemeClr val="bg1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РЕАЛИЗУЕТСЯ ПРИ ПОДДЕРЖКЕ РФРИТ</a:t>
            </a:r>
            <a:endParaRPr lang="en-US" sz="1200" spc="400" dirty="0">
              <a:solidFill>
                <a:schemeClr val="bg1"/>
              </a:solidFill>
              <a:latin typeface="Century Gothic" panose="020B0502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055" name="Группа 28"/>
          <p:cNvGrpSpPr>
            <a:grpSpLocks/>
          </p:cNvGrpSpPr>
          <p:nvPr/>
        </p:nvGrpSpPr>
        <p:grpSpPr bwMode="auto">
          <a:xfrm>
            <a:off x="430213" y="5867400"/>
            <a:ext cx="142875" cy="654050"/>
            <a:chOff x="10514774" y="5690127"/>
            <a:chExt cx="108000" cy="491092"/>
          </a:xfrm>
        </p:grpSpPr>
        <p:sp>
          <p:nvSpPr>
            <p:cNvPr id="30" name="Rectangle 11">
              <a:extLst/>
            </p:cNvPr>
            <p:cNvSpPr/>
            <p:nvPr/>
          </p:nvSpPr>
          <p:spPr>
            <a:xfrm>
              <a:off x="10514774" y="5690127"/>
              <a:ext cx="108000" cy="108470"/>
            </a:xfrm>
            <a:prstGeom prst="rect">
              <a:avLst/>
            </a:prstGeom>
            <a:solidFill>
              <a:srgbClr val="136A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2400">
                <a:latin typeface="Century Gothic" panose="020B0502020202020204" pitchFamily="34" charset="0"/>
              </a:endParaRPr>
            </a:p>
          </p:txBody>
        </p:sp>
        <p:sp>
          <p:nvSpPr>
            <p:cNvPr id="31" name="Rectangle 11">
              <a:extLst/>
            </p:cNvPr>
            <p:cNvSpPr/>
            <p:nvPr/>
          </p:nvSpPr>
          <p:spPr>
            <a:xfrm>
              <a:off x="10514774" y="6072750"/>
              <a:ext cx="108000" cy="108469"/>
            </a:xfrm>
            <a:prstGeom prst="rect">
              <a:avLst/>
            </a:prstGeom>
            <a:solidFill>
              <a:srgbClr val="F162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2400" dirty="0">
                <a:latin typeface="Century Gothic" panose="020B0502020202020204" pitchFamily="34" charset="0"/>
              </a:endParaRPr>
            </a:p>
          </p:txBody>
        </p:sp>
        <p:sp>
          <p:nvSpPr>
            <p:cNvPr id="32" name="Rectangle 11">
              <a:extLst/>
            </p:cNvPr>
            <p:cNvSpPr/>
            <p:nvPr/>
          </p:nvSpPr>
          <p:spPr>
            <a:xfrm>
              <a:off x="10514774" y="5882035"/>
              <a:ext cx="108000" cy="107277"/>
            </a:xfrm>
            <a:prstGeom prst="rect">
              <a:avLst/>
            </a:prstGeom>
            <a:solidFill>
              <a:srgbClr val="AAC2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24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4" name="TextBox 33">
            <a:extLst/>
          </p:cNvPr>
          <p:cNvSpPr txBox="1"/>
          <p:nvPr/>
        </p:nvSpPr>
        <p:spPr>
          <a:xfrm>
            <a:off x="3695700" y="6337300"/>
            <a:ext cx="1979613" cy="287338"/>
          </a:xfrm>
          <a:prstGeom prst="rect">
            <a:avLst/>
          </a:prstGeom>
          <a:noFill/>
        </p:spPr>
        <p:txBody>
          <a:bodyPr lIns="121917" tIns="60959" rIns="121917" bIns="60959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67" spc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BLOGIC.R</a:t>
            </a:r>
            <a:r>
              <a:rPr lang="en-US" sz="1067" spc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</a:p>
        </p:txBody>
      </p:sp>
      <p:cxnSp>
        <p:nvCxnSpPr>
          <p:cNvPr id="36" name="Straight Connector 3">
            <a:extLst/>
          </p:cNvPr>
          <p:cNvCxnSpPr>
            <a:cxnSpLocks/>
          </p:cNvCxnSpPr>
          <p:nvPr/>
        </p:nvCxnSpPr>
        <p:spPr>
          <a:xfrm rot="16200000">
            <a:off x="1597025" y="3540125"/>
            <a:ext cx="0" cy="355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>
            <a:extLst/>
          </p:cNvPr>
          <p:cNvSpPr/>
          <p:nvPr/>
        </p:nvSpPr>
        <p:spPr>
          <a:xfrm>
            <a:off x="7397750" y="5734050"/>
            <a:ext cx="4794250" cy="11604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</p:txBody>
      </p:sp>
      <p:sp>
        <p:nvSpPr>
          <p:cNvPr id="15" name="TextBox 14">
            <a:extLst/>
          </p:cNvPr>
          <p:cNvSpPr txBox="1"/>
          <p:nvPr/>
        </p:nvSpPr>
        <p:spPr>
          <a:xfrm>
            <a:off x="7712075" y="5965825"/>
            <a:ext cx="4189413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Презентация подготовлена</a:t>
            </a:r>
            <a:endParaRPr lang="ru-RU" sz="1867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67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Ивановой Татьяной Николаевной</a:t>
            </a:r>
          </a:p>
        </p:txBody>
      </p:sp>
      <p:sp>
        <p:nvSpPr>
          <p:cNvPr id="17" name="TextBox 16">
            <a:extLst/>
          </p:cNvPr>
          <p:cNvSpPr txBox="1"/>
          <p:nvPr/>
        </p:nvSpPr>
        <p:spPr>
          <a:xfrm>
            <a:off x="7553325" y="307975"/>
            <a:ext cx="4189413" cy="412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10.08.2018</a:t>
            </a:r>
            <a:endParaRPr lang="ru-RU" sz="2667" dirty="0">
              <a:solidFill>
                <a:schemeClr val="bg1"/>
              </a:solidFill>
              <a:latin typeface="Century Gothic" panose="020B0502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06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0" y="1544638"/>
            <a:ext cx="14732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>
            <a:extLst/>
          </p:cNvPr>
          <p:cNvSpPr txBox="1"/>
          <p:nvPr/>
        </p:nvSpPr>
        <p:spPr>
          <a:xfrm>
            <a:off x="719138" y="358775"/>
            <a:ext cx="6399509" cy="10810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itchFamily="34" charset="0"/>
                <a:cs typeface="Open Sans" pitchFamily="34" charset="0"/>
              </a:rPr>
              <a:t>Импортонезависимые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itchFamily="34" charset="0"/>
                <a:cs typeface="Open Sans" pitchFamily="34" charset="0"/>
              </a:rPr>
              <a:t> ИТ:</a:t>
            </a:r>
            <a:b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itchFamily="34" charset="0"/>
                <a:cs typeface="Open Sans" pitchFamily="34" charset="0"/>
              </a:rPr>
            </a:b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itchFamily="34" charset="0"/>
                <a:cs typeface="Open Sans" pitchFamily="34" charset="0"/>
              </a:rPr>
              <a:t>стратегический курс развития</a:t>
            </a:r>
          </a:p>
        </p:txBody>
      </p:sp>
      <p:cxnSp>
        <p:nvCxnSpPr>
          <p:cNvPr id="9" name="Straight Connector 24">
            <a:extLst/>
          </p:cNvPr>
          <p:cNvCxnSpPr>
            <a:cxnSpLocks/>
            <a:stCxn id="14" idx="3"/>
          </p:cNvCxnSpPr>
          <p:nvPr/>
        </p:nvCxnSpPr>
        <p:spPr>
          <a:xfrm>
            <a:off x="3227388" y="2295525"/>
            <a:ext cx="4587875" cy="18891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4">
            <a:extLst/>
          </p:cNvPr>
          <p:cNvCxnSpPr>
            <a:cxnSpLocks/>
          </p:cNvCxnSpPr>
          <p:nvPr/>
        </p:nvCxnSpPr>
        <p:spPr>
          <a:xfrm>
            <a:off x="1955800" y="2843213"/>
            <a:ext cx="0" cy="3587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5">
            <a:extLst/>
          </p:cNvPr>
          <p:cNvCxnSpPr>
            <a:cxnSpLocks/>
          </p:cNvCxnSpPr>
          <p:nvPr/>
        </p:nvCxnSpPr>
        <p:spPr>
          <a:xfrm>
            <a:off x="4691063" y="2747963"/>
            <a:ext cx="0" cy="4540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6">
            <a:extLst/>
          </p:cNvPr>
          <p:cNvCxnSpPr>
            <a:cxnSpLocks/>
          </p:cNvCxnSpPr>
          <p:nvPr/>
        </p:nvCxnSpPr>
        <p:spPr>
          <a:xfrm>
            <a:off x="7426325" y="2843213"/>
            <a:ext cx="0" cy="3587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0">
            <a:extLst/>
          </p:cNvPr>
          <p:cNvSpPr/>
          <p:nvPr/>
        </p:nvSpPr>
        <p:spPr>
          <a:xfrm>
            <a:off x="684213" y="1708150"/>
            <a:ext cx="2543175" cy="11763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67" dirty="0">
                <a:solidFill>
                  <a:schemeClr val="bg1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Рост спроса на российское ПО со стороны бизнеса и </a:t>
            </a:r>
            <a:r>
              <a:rPr lang="ru-RU" altLang="ru-RU" sz="1467" dirty="0" err="1">
                <a:solidFill>
                  <a:schemeClr val="bg1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госуправления</a:t>
            </a:r>
            <a:endParaRPr lang="ru-RU" altLang="ru-RU" sz="1467" dirty="0">
              <a:solidFill>
                <a:schemeClr val="bg1"/>
              </a:solidFill>
              <a:latin typeface="Century Gothic" panose="020B0502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6" name="Rectangle 10">
            <a:extLst/>
          </p:cNvPr>
          <p:cNvSpPr/>
          <p:nvPr/>
        </p:nvSpPr>
        <p:spPr>
          <a:xfrm>
            <a:off x="3419475" y="1709738"/>
            <a:ext cx="2543175" cy="11763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67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Требования по переводу объектов КИИ на отечественный софт</a:t>
            </a:r>
            <a:endParaRPr lang="ru-RU" sz="1333" kern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Rectangle 10">
            <a:extLst/>
          </p:cNvPr>
          <p:cNvSpPr/>
          <p:nvPr/>
        </p:nvSpPr>
        <p:spPr>
          <a:xfrm>
            <a:off x="6154738" y="1717675"/>
            <a:ext cx="2543175" cy="11763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67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Цифровая трансформация деятельности предприятий</a:t>
            </a:r>
          </a:p>
        </p:txBody>
      </p:sp>
      <p:sp>
        <p:nvSpPr>
          <p:cNvPr id="48" name="Rectangle 10">
            <a:extLst/>
          </p:cNvPr>
          <p:cNvSpPr/>
          <p:nvPr/>
        </p:nvSpPr>
        <p:spPr>
          <a:xfrm>
            <a:off x="684213" y="3228975"/>
            <a:ext cx="2495550" cy="1644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33" dirty="0">
                <a:solidFill>
                  <a:schemeClr val="tx1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Прирост расходов  по закупкам по 44ФЗ и 223ФЗ российского ПО в 2022 г. составил 70% *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33" dirty="0">
                <a:solidFill>
                  <a:schemeClr val="tx1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Закупки иностранного ПО в 2022 г. сократились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33" dirty="0">
                <a:solidFill>
                  <a:schemeClr val="tx1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более чем на 25% *</a:t>
            </a:r>
          </a:p>
        </p:txBody>
      </p:sp>
      <p:sp>
        <p:nvSpPr>
          <p:cNvPr id="49" name="Rectangle 10">
            <a:extLst/>
          </p:cNvPr>
          <p:cNvSpPr/>
          <p:nvPr/>
        </p:nvSpPr>
        <p:spPr>
          <a:xfrm>
            <a:off x="3438525" y="3217863"/>
            <a:ext cx="2495550" cy="1655762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33" dirty="0">
                <a:solidFill>
                  <a:schemeClr val="tx1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Объекты критической информационной инфраструктуры должны перейти преимущественно на российское ПО до 2025 г.</a:t>
            </a:r>
          </a:p>
        </p:txBody>
      </p:sp>
      <p:sp>
        <p:nvSpPr>
          <p:cNvPr id="50" name="Rectangle 10">
            <a:extLst/>
          </p:cNvPr>
          <p:cNvSpPr/>
          <p:nvPr/>
        </p:nvSpPr>
        <p:spPr>
          <a:xfrm>
            <a:off x="6154738" y="3228975"/>
            <a:ext cx="2543175" cy="1644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33" dirty="0">
                <a:solidFill>
                  <a:schemeClr val="tx1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Стратегия использования электронного документооборота в хозяйственной деятельности «уравнивает в правах» цифровой и бумажный документ</a:t>
            </a:r>
          </a:p>
        </p:txBody>
      </p:sp>
      <p:pic>
        <p:nvPicPr>
          <p:cNvPr id="9229" name="Рисунок 6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14104" r="10023" b="12048"/>
          <a:stretch>
            <a:fillRect/>
          </a:stretch>
        </p:blipFill>
        <p:spPr bwMode="auto">
          <a:xfrm>
            <a:off x="9793288" y="0"/>
            <a:ext cx="2398712" cy="617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Rectangle 9">
            <a:extLst/>
          </p:cNvPr>
          <p:cNvSpPr/>
          <p:nvPr/>
        </p:nvSpPr>
        <p:spPr>
          <a:xfrm rot="10800000">
            <a:off x="9132888" y="-325438"/>
            <a:ext cx="2459037" cy="5857876"/>
          </a:xfrm>
          <a:prstGeom prst="rect">
            <a:avLst/>
          </a:prstGeom>
          <a:solidFill>
            <a:srgbClr val="B2C01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latin typeface="+mj-lt"/>
            </a:endParaRPr>
          </a:p>
        </p:txBody>
      </p:sp>
      <p:sp>
        <p:nvSpPr>
          <p:cNvPr id="71" name="Rectangle 8">
            <a:extLst/>
          </p:cNvPr>
          <p:cNvSpPr/>
          <p:nvPr/>
        </p:nvSpPr>
        <p:spPr>
          <a:xfrm rot="10800000">
            <a:off x="9442450" y="-603250"/>
            <a:ext cx="2425700" cy="646430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dirty="0">
              <a:ln>
                <a:solidFill>
                  <a:sysClr val="windowText" lastClr="000000"/>
                </a:solidFill>
              </a:ln>
              <a:latin typeface="+mj-lt"/>
            </a:endParaRPr>
          </a:p>
        </p:txBody>
      </p:sp>
      <p:cxnSp>
        <p:nvCxnSpPr>
          <p:cNvPr id="75" name="Straight Connector 5">
            <a:extLst/>
          </p:cNvPr>
          <p:cNvCxnSpPr>
            <a:cxnSpLocks/>
          </p:cNvCxnSpPr>
          <p:nvPr/>
        </p:nvCxnSpPr>
        <p:spPr>
          <a:xfrm rot="16200000">
            <a:off x="1022350" y="1333500"/>
            <a:ext cx="0" cy="355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33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325" y="6410325"/>
            <a:ext cx="8382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/>
          </p:cNvPr>
          <p:cNvSpPr txBox="1">
            <a:spLocks noChangeArrowheads="1"/>
          </p:cNvSpPr>
          <p:nvPr/>
        </p:nvSpPr>
        <p:spPr bwMode="auto">
          <a:xfrm>
            <a:off x="684213" y="5226050"/>
            <a:ext cx="81724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kumimoji="0"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Целевой рынок – крупные предприятия и холдинги с </a:t>
            </a:r>
            <a:r>
              <a:rPr kumimoji="0" lang="ru-RU" alt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госучастием</a:t>
            </a:r>
            <a:r>
              <a:rPr kumimoji="0"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, перед которыми стоят как вопросы </a:t>
            </a:r>
            <a:r>
              <a:rPr kumimoji="0" lang="ru-RU" alt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импортозамещения</a:t>
            </a:r>
            <a:r>
              <a:rPr kumimoji="0"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, так и замены исторически сложившейся лоскутной автоматизации цифрового документооборота единой промышленной платформой в рамках цифровой трансформации.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kumimoji="0" lang="ru-RU" altLang="ru-RU" sz="12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* -Источник: Центр компетенций по </a:t>
            </a:r>
            <a:r>
              <a:rPr kumimoji="0" lang="ru-RU" alt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импортозамещению</a:t>
            </a:r>
            <a:r>
              <a:rPr kumimoji="0" lang="ru-RU" alt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в ИКТ, апрель 2023 г.</a:t>
            </a:r>
          </a:p>
          <a:p>
            <a:pPr marL="285750" indent="-2857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kumimoji="0" lang="ru-RU" altLang="ru-RU" sz="12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/>
          </p:cNvPr>
          <p:cNvSpPr txBox="1"/>
          <p:nvPr/>
        </p:nvSpPr>
        <p:spPr>
          <a:xfrm>
            <a:off x="8975725" y="6500813"/>
            <a:ext cx="1920875" cy="287337"/>
          </a:xfrm>
          <a:prstGeom prst="rect">
            <a:avLst/>
          </a:prstGeom>
          <a:noFill/>
        </p:spPr>
        <p:txBody>
          <a:bodyPr lIns="121917" tIns="60959" rIns="121917" bIns="60959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67" spc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BLOGIC.R</a:t>
            </a:r>
            <a:r>
              <a:rPr lang="en-US" sz="1067" spc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</a:p>
        </p:txBody>
      </p:sp>
      <p:cxnSp>
        <p:nvCxnSpPr>
          <p:cNvPr id="4" name="Прямая соединительная линия 3">
            <a:extLst/>
          </p:cNvPr>
          <p:cNvCxnSpPr>
            <a:cxnSpLocks/>
          </p:cNvCxnSpPr>
          <p:nvPr/>
        </p:nvCxnSpPr>
        <p:spPr>
          <a:xfrm>
            <a:off x="563563" y="5133975"/>
            <a:ext cx="8256587" cy="0"/>
          </a:xfrm>
          <a:prstGeom prst="line">
            <a:avLst/>
          </a:prstGeom>
          <a:ln>
            <a:solidFill>
              <a:srgbClr val="C6D0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10">
            <a:extLst/>
          </p:cNvPr>
          <p:cNvSpPr/>
          <p:nvPr/>
        </p:nvSpPr>
        <p:spPr>
          <a:xfrm>
            <a:off x="8809038" y="220258"/>
            <a:ext cx="2543175" cy="11763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67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Потребности рынка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>
            <a:extLst/>
          </p:cNvPr>
          <p:cNvSpPr/>
          <p:nvPr/>
        </p:nvSpPr>
        <p:spPr>
          <a:xfrm>
            <a:off x="-182563" y="2757488"/>
            <a:ext cx="4189413" cy="432435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dirty="0">
              <a:latin typeface="+mj-lt"/>
            </a:endParaRPr>
          </a:p>
        </p:txBody>
      </p:sp>
      <p:pic>
        <p:nvPicPr>
          <p:cNvPr id="16387" name="Picture 2" descr="D:\1 Работа\2 Дизайн\1 Клиенты\Logika Biznesa (Статпро)\Презентация\Фото\aerial-business-computer-10113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22700" cy="6858000"/>
          </a:xfrm>
          <a:prstGeom prst="rect">
            <a:avLst/>
          </a:prstGeom>
          <a:noFill/>
          <a:ln>
            <a:noFill/>
          </a:ln>
          <a:effectLst>
            <a:outerShdw dist="50800" sx="999" sy="999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8">
            <a:extLst/>
          </p:cNvPr>
          <p:cNvSpPr/>
          <p:nvPr/>
        </p:nvSpPr>
        <p:spPr>
          <a:xfrm>
            <a:off x="239713" y="411163"/>
            <a:ext cx="3582987" cy="6035675"/>
          </a:xfrm>
          <a:prstGeom prst="rect">
            <a:avLst/>
          </a:prstGeom>
          <a:solidFill>
            <a:srgbClr val="04639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dirty="0">
              <a:solidFill>
                <a:srgbClr val="92D050"/>
              </a:solidFill>
            </a:endParaRPr>
          </a:p>
        </p:txBody>
      </p:sp>
      <p:sp>
        <p:nvSpPr>
          <p:cNvPr id="16389" name="TextBox 60"/>
          <p:cNvSpPr txBox="1">
            <a:spLocks noChangeArrowheads="1"/>
          </p:cNvSpPr>
          <p:nvPr/>
        </p:nvSpPr>
        <p:spPr bwMode="auto">
          <a:xfrm>
            <a:off x="725488" y="1508125"/>
            <a:ext cx="2970212" cy="265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chemeClr val="bg1"/>
                </a:solidFill>
                <a:latin typeface="Century Gothic" pitchFamily="34" charset="0"/>
                <a:ea typeface="Open Sans"/>
                <a:cs typeface="Open Sans"/>
              </a:rPr>
              <a:t>Новая</a:t>
            </a:r>
            <a:br>
              <a:rPr lang="ru-RU" altLang="ru-RU" sz="2400" dirty="0">
                <a:solidFill>
                  <a:schemeClr val="bg1"/>
                </a:solidFill>
                <a:latin typeface="Century Gothic" pitchFamily="34" charset="0"/>
                <a:ea typeface="Open Sans"/>
                <a:cs typeface="Open Sans"/>
              </a:rPr>
            </a:br>
            <a:r>
              <a:rPr lang="ru-RU" altLang="ru-RU" sz="2400" dirty="0">
                <a:solidFill>
                  <a:schemeClr val="bg1"/>
                </a:solidFill>
                <a:latin typeface="Century Gothic" pitchFamily="34" charset="0"/>
                <a:ea typeface="Open Sans"/>
                <a:cs typeface="Open Sans"/>
              </a:rPr>
              <a:t>ЛОГИКА </a:t>
            </a:r>
            <a:r>
              <a:rPr lang="ru-RU" altLang="ru-RU" sz="2400" dirty="0" smtClean="0">
                <a:solidFill>
                  <a:schemeClr val="bg1"/>
                </a:solidFill>
                <a:latin typeface="Century Gothic" pitchFamily="34" charset="0"/>
                <a:ea typeface="Open Sans"/>
                <a:cs typeface="Open Sans"/>
              </a:rPr>
              <a:t>ПЛАТФОРМА</a:t>
            </a:r>
            <a:r>
              <a:rPr lang="en-US" altLang="ru-RU" sz="2400" dirty="0" smtClean="0">
                <a:solidFill>
                  <a:schemeClr val="bg1"/>
                </a:solidFill>
                <a:latin typeface="Century Gothic" pitchFamily="34" charset="0"/>
                <a:ea typeface="Open Sans"/>
                <a:cs typeface="Open Sans"/>
              </a:rPr>
              <a:t> NEXT</a:t>
            </a:r>
            <a:r>
              <a:rPr lang="ru-RU" altLang="ru-RU" sz="2400" dirty="0" smtClean="0">
                <a:solidFill>
                  <a:schemeClr val="bg1"/>
                </a:solidFill>
                <a:latin typeface="Century Gothic" pitchFamily="34" charset="0"/>
                <a:ea typeface="Open Sans"/>
                <a:cs typeface="Open Sans"/>
              </a:rPr>
              <a:t>: </a:t>
            </a:r>
            <a:r>
              <a:rPr lang="ru-RU" altLang="ru-RU" sz="2400" dirty="0">
                <a:solidFill>
                  <a:schemeClr val="bg1"/>
                </a:solidFill>
                <a:latin typeface="Century Gothic" pitchFamily="34" charset="0"/>
                <a:ea typeface="Open Sans"/>
                <a:cs typeface="Open Sans"/>
              </a:rPr>
              <a:t>ключевые преимущества</a:t>
            </a:r>
            <a:endParaRPr lang="ru-RU" altLang="ru-RU" sz="2400" dirty="0">
              <a:solidFill>
                <a:srgbClr val="92D050"/>
              </a:solidFill>
              <a:latin typeface="Century Gothic" pitchFamily="34" charset="0"/>
              <a:ea typeface="Open Sans"/>
              <a:cs typeface="Open Sans"/>
            </a:endParaRPr>
          </a:p>
        </p:txBody>
      </p:sp>
      <p:sp>
        <p:nvSpPr>
          <p:cNvPr id="29" name="TextBox 28">
            <a:extLst/>
          </p:cNvPr>
          <p:cNvSpPr txBox="1"/>
          <p:nvPr/>
        </p:nvSpPr>
        <p:spPr>
          <a:xfrm>
            <a:off x="8975725" y="8113713"/>
            <a:ext cx="1920875" cy="287337"/>
          </a:xfrm>
          <a:prstGeom prst="rect">
            <a:avLst/>
          </a:prstGeom>
          <a:noFill/>
        </p:spPr>
        <p:txBody>
          <a:bodyPr lIns="121917" tIns="60959" rIns="121917" bIns="60959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67" spc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BLOGIC.R</a:t>
            </a:r>
            <a:r>
              <a:rPr lang="en-US" sz="1067" spc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</a:p>
        </p:txBody>
      </p:sp>
      <p:grpSp>
        <p:nvGrpSpPr>
          <p:cNvPr id="16391" name="Группа 23"/>
          <p:cNvGrpSpPr>
            <a:grpSpLocks/>
          </p:cNvGrpSpPr>
          <p:nvPr/>
        </p:nvGrpSpPr>
        <p:grpSpPr bwMode="auto">
          <a:xfrm>
            <a:off x="4387850" y="2735219"/>
            <a:ext cx="7804150" cy="831850"/>
            <a:chOff x="3563888" y="1920286"/>
            <a:chExt cx="3419718" cy="237691"/>
          </a:xfrm>
        </p:grpSpPr>
        <p:sp>
          <p:nvSpPr>
            <p:cNvPr id="38" name="Прямоугольник 37">
              <a:extLst/>
            </p:cNvPr>
            <p:cNvSpPr/>
            <p:nvPr/>
          </p:nvSpPr>
          <p:spPr>
            <a:xfrm>
              <a:off x="4007005" y="1942059"/>
              <a:ext cx="2976601" cy="2100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kumimoji="0" lang="ru-RU" altLang="ru-RU" sz="1800" dirty="0">
                  <a:latin typeface="Century Gothic" panose="020B0502020202020204" pitchFamily="34" charset="0"/>
                </a:rPr>
                <a:t>Не использует компоненты иностранных производителей, не требует запуска в среде, содержащей такие компоненты, интегрирована с решениями из реестра отечественного ПО, расширяющими функциональность Платформы.</a:t>
              </a:r>
            </a:p>
          </p:txBody>
        </p:sp>
        <p:sp>
          <p:nvSpPr>
            <p:cNvPr id="16405" name="TextBox 89"/>
            <p:cNvSpPr txBox="1">
              <a:spLocks noChangeArrowheads="1"/>
            </p:cNvSpPr>
            <p:nvPr/>
          </p:nvSpPr>
          <p:spPr bwMode="auto">
            <a:xfrm>
              <a:off x="3563888" y="1920286"/>
              <a:ext cx="464498" cy="237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4800" b="1">
                  <a:latin typeface="Century Gothic" pitchFamily="34" charset="0"/>
                </a:rPr>
                <a:t>02</a:t>
              </a:r>
              <a:endParaRPr lang="id-ID" altLang="ru-RU" sz="4800" b="1">
                <a:latin typeface="Century Gothic" pitchFamily="34" charset="0"/>
              </a:endParaRPr>
            </a:p>
          </p:txBody>
        </p:sp>
      </p:grpSp>
      <p:grpSp>
        <p:nvGrpSpPr>
          <p:cNvPr id="16392" name="Группа 31"/>
          <p:cNvGrpSpPr>
            <a:grpSpLocks/>
          </p:cNvGrpSpPr>
          <p:nvPr/>
        </p:nvGrpSpPr>
        <p:grpSpPr bwMode="auto">
          <a:xfrm>
            <a:off x="4387850" y="935038"/>
            <a:ext cx="7682231" cy="830262"/>
            <a:chOff x="3563888" y="1920285"/>
            <a:chExt cx="3366296" cy="237691"/>
          </a:xfrm>
        </p:grpSpPr>
        <p:sp>
          <p:nvSpPr>
            <p:cNvPr id="44" name="Прямоугольник 43">
              <a:extLst/>
            </p:cNvPr>
            <p:cNvSpPr/>
            <p:nvPr/>
          </p:nvSpPr>
          <p:spPr>
            <a:xfrm>
              <a:off x="4007005" y="1937100"/>
              <a:ext cx="2923179" cy="209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fontAlgn="b">
                <a:defRPr/>
              </a:pPr>
              <a:r>
                <a:rPr kumimoji="0" lang="ru-RU" altLang="ru-RU" sz="1800" dirty="0">
                  <a:solidFill>
                    <a:prstClr val="black"/>
                  </a:solidFill>
                  <a:latin typeface="Century Gothic" panose="020B0502020202020204" pitchFamily="34" charset="0"/>
                  <a:cs typeface="+mn-cs"/>
                </a:rPr>
                <a:t>Изначально позиционируется для крупного бизнеса и существенно превосходит другие российские продукты по возможностям масштабирования</a:t>
              </a:r>
            </a:p>
            <a:p>
              <a:pPr fontAlgn="b">
                <a:defRPr/>
              </a:pPr>
              <a:r>
                <a:rPr kumimoji="0" lang="ru-RU" altLang="ru-RU" sz="1800" dirty="0">
                  <a:solidFill>
                    <a:prstClr val="black"/>
                  </a:solidFill>
                  <a:latin typeface="Century Gothic" panose="020B0502020202020204" pitchFamily="34" charset="0"/>
                  <a:cs typeface="+mn-cs"/>
                </a:rPr>
                <a:t>Ориентирована на быстрое и полноценное замещение импортных </a:t>
              </a:r>
              <a:r>
                <a:rPr kumimoji="0" lang="en-US" altLang="ru-RU" sz="1800" dirty="0">
                  <a:solidFill>
                    <a:prstClr val="black"/>
                  </a:solidFill>
                  <a:latin typeface="Century Gothic" panose="020B0502020202020204" pitchFamily="34" charset="0"/>
                  <a:cs typeface="+mn-cs"/>
                </a:rPr>
                <a:t>ESM/CSP</a:t>
              </a:r>
              <a:r>
                <a:rPr kumimoji="0" lang="ru-RU" altLang="ru-RU" sz="1800" dirty="0">
                  <a:solidFill>
                    <a:prstClr val="black"/>
                  </a:solidFill>
                  <a:latin typeface="Century Gothic" panose="020B0502020202020204" pitchFamily="34" charset="0"/>
                  <a:cs typeface="+mn-cs"/>
                </a:rPr>
                <a:t> систем (IBM </a:t>
              </a:r>
              <a:r>
                <a:rPr kumimoji="0" lang="ru-RU" altLang="ru-RU" sz="1800" dirty="0" err="1">
                  <a:solidFill>
                    <a:prstClr val="black"/>
                  </a:solidFill>
                  <a:latin typeface="Century Gothic" panose="020B0502020202020204" pitchFamily="34" charset="0"/>
                  <a:cs typeface="+mn-cs"/>
                </a:rPr>
                <a:t>FileNet</a:t>
              </a:r>
              <a:r>
                <a:rPr kumimoji="0" lang="ru-RU" altLang="ru-RU" sz="1800" dirty="0">
                  <a:solidFill>
                    <a:prstClr val="black"/>
                  </a:solidFill>
                  <a:latin typeface="Century Gothic" panose="020B0502020202020204" pitchFamily="34" charset="0"/>
                  <a:cs typeface="+mn-cs"/>
                </a:rPr>
                <a:t>, </a:t>
              </a:r>
              <a:r>
                <a:rPr kumimoji="0" lang="ru-RU" altLang="ru-RU" sz="1800" dirty="0" err="1">
                  <a:solidFill>
                    <a:prstClr val="black"/>
                  </a:solidFill>
                  <a:latin typeface="Century Gothic" panose="020B0502020202020204" pitchFamily="34" charset="0"/>
                  <a:cs typeface="+mn-cs"/>
                </a:rPr>
                <a:t>Microsoft</a:t>
              </a:r>
              <a:r>
                <a:rPr kumimoji="0" lang="ru-RU" altLang="ru-RU" sz="1800" dirty="0">
                  <a:solidFill>
                    <a:prstClr val="black"/>
                  </a:solidFill>
                  <a:latin typeface="Century Gothic" panose="020B0502020202020204" pitchFamily="34" charset="0"/>
                  <a:cs typeface="+mn-cs"/>
                </a:rPr>
                <a:t> </a:t>
              </a:r>
              <a:r>
                <a:rPr kumimoji="0" lang="ru-RU" altLang="ru-RU" sz="1800" dirty="0" err="1">
                  <a:solidFill>
                    <a:prstClr val="black"/>
                  </a:solidFill>
                  <a:latin typeface="Century Gothic" panose="020B0502020202020204" pitchFamily="34" charset="0"/>
                  <a:cs typeface="+mn-cs"/>
                </a:rPr>
                <a:t>Sharepoint</a:t>
              </a:r>
              <a:r>
                <a:rPr kumimoji="0" lang="ru-RU" altLang="ru-RU" sz="1800" dirty="0">
                  <a:solidFill>
                    <a:prstClr val="black"/>
                  </a:solidFill>
                  <a:latin typeface="Century Gothic" panose="020B0502020202020204" pitchFamily="34" charset="0"/>
                  <a:cs typeface="+mn-cs"/>
                </a:rPr>
                <a:t>, </a:t>
              </a:r>
              <a:r>
                <a:rPr kumimoji="0" lang="ru-RU" altLang="ru-RU" sz="1800" dirty="0" err="1">
                  <a:solidFill>
                    <a:prstClr val="black"/>
                  </a:solidFill>
                  <a:latin typeface="Century Gothic" panose="020B0502020202020204" pitchFamily="34" charset="0"/>
                  <a:cs typeface="+mn-cs"/>
                </a:rPr>
                <a:t>Opentext</a:t>
              </a:r>
              <a:r>
                <a:rPr kumimoji="0" lang="ru-RU" altLang="ru-RU" sz="1800" dirty="0">
                  <a:solidFill>
                    <a:prstClr val="black"/>
                  </a:solidFill>
                  <a:latin typeface="Century Gothic" panose="020B0502020202020204" pitchFamily="34" charset="0"/>
                  <a:cs typeface="+mn-cs"/>
                </a:rPr>
                <a:t> </a:t>
              </a:r>
              <a:r>
                <a:rPr kumimoji="0" lang="ru-RU" altLang="ru-RU" sz="1800" dirty="0" err="1">
                  <a:solidFill>
                    <a:prstClr val="black"/>
                  </a:solidFill>
                  <a:latin typeface="Century Gothic" panose="020B0502020202020204" pitchFamily="34" charset="0"/>
                  <a:cs typeface="+mn-cs"/>
                </a:rPr>
                <a:t>xECM</a:t>
              </a:r>
              <a:r>
                <a:rPr kumimoji="0" lang="ru-RU" altLang="ru-RU" sz="1800" dirty="0">
                  <a:solidFill>
                    <a:prstClr val="black"/>
                  </a:solidFill>
                  <a:latin typeface="Century Gothic" panose="020B0502020202020204" pitchFamily="34" charset="0"/>
                  <a:cs typeface="+mn-cs"/>
                </a:rPr>
                <a:t> и др.) у крупных заказчиков</a:t>
              </a:r>
              <a:endParaRPr kumimoji="0" lang="en-US" altLang="ru-RU" sz="180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6403" name="TextBox 28"/>
            <p:cNvSpPr txBox="1">
              <a:spLocks noChangeArrowheads="1"/>
            </p:cNvSpPr>
            <p:nvPr/>
          </p:nvSpPr>
          <p:spPr bwMode="auto">
            <a:xfrm>
              <a:off x="3563888" y="1920285"/>
              <a:ext cx="464498" cy="237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4800" b="1">
                  <a:latin typeface="Century Gothic" pitchFamily="34" charset="0"/>
                </a:rPr>
                <a:t>01</a:t>
              </a:r>
              <a:endParaRPr lang="id-ID" altLang="ru-RU" sz="4800" b="1">
                <a:latin typeface="Century Gothic" pitchFamily="34" charset="0"/>
              </a:endParaRPr>
            </a:p>
          </p:txBody>
        </p:sp>
      </p:grpSp>
      <p:grpSp>
        <p:nvGrpSpPr>
          <p:cNvPr id="16393" name="Группа 4"/>
          <p:cNvGrpSpPr>
            <a:grpSpLocks/>
          </p:cNvGrpSpPr>
          <p:nvPr/>
        </p:nvGrpSpPr>
        <p:grpSpPr bwMode="auto">
          <a:xfrm>
            <a:off x="4387850" y="4119563"/>
            <a:ext cx="7905641" cy="830262"/>
            <a:chOff x="3563938" y="2490788"/>
            <a:chExt cx="5929230" cy="647315"/>
          </a:xfrm>
        </p:grpSpPr>
        <p:sp>
          <p:nvSpPr>
            <p:cNvPr id="47" name="Прямоугольник 46">
              <a:extLst/>
            </p:cNvPr>
            <p:cNvSpPr/>
            <p:nvPr/>
          </p:nvSpPr>
          <p:spPr bwMode="auto">
            <a:xfrm>
              <a:off x="4349668" y="2557727"/>
              <a:ext cx="5143500" cy="5445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kumimoji="0" lang="ru-RU" altLang="ru-RU" sz="1800" dirty="0">
                  <a:latin typeface="Century Gothic" panose="020B0502020202020204" pitchFamily="34" charset="0"/>
                </a:rPr>
                <a:t>Позволяет быстро воссоздавать и развивать необходимый заказчику функционал при переходе с западных систем</a:t>
              </a:r>
              <a:endParaRPr kumimoji="0" lang="en-US" altLang="ru-RU" sz="1800" dirty="0">
                <a:latin typeface="Century Gothic" panose="020B0502020202020204" pitchFamily="34" charset="0"/>
              </a:endParaRPr>
            </a:p>
          </p:txBody>
        </p:sp>
        <p:sp>
          <p:nvSpPr>
            <p:cNvPr id="16401" name="TextBox 27"/>
            <p:cNvSpPr txBox="1">
              <a:spLocks noChangeArrowheads="1"/>
            </p:cNvSpPr>
            <p:nvPr/>
          </p:nvSpPr>
          <p:spPr bwMode="auto">
            <a:xfrm>
              <a:off x="3563938" y="2490788"/>
              <a:ext cx="795076" cy="647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4800" b="1">
                  <a:latin typeface="Century Gothic" pitchFamily="34" charset="0"/>
                </a:rPr>
                <a:t>03</a:t>
              </a:r>
              <a:endParaRPr lang="id-ID" altLang="ru-RU" sz="4800" b="1">
                <a:latin typeface="Century Gothic" pitchFamily="34" charset="0"/>
              </a:endParaRPr>
            </a:p>
          </p:txBody>
        </p:sp>
      </p:grpSp>
      <p:pic>
        <p:nvPicPr>
          <p:cNvPr id="16394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325" y="8013700"/>
            <a:ext cx="83820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95" name="Группа 4"/>
          <p:cNvGrpSpPr>
            <a:grpSpLocks/>
          </p:cNvGrpSpPr>
          <p:nvPr/>
        </p:nvGrpSpPr>
        <p:grpSpPr bwMode="auto">
          <a:xfrm>
            <a:off x="4387850" y="5451475"/>
            <a:ext cx="7804150" cy="830263"/>
            <a:chOff x="3563938" y="2490788"/>
            <a:chExt cx="5853112" cy="647315"/>
          </a:xfrm>
        </p:grpSpPr>
        <p:sp>
          <p:nvSpPr>
            <p:cNvPr id="19" name="Прямоугольник 18">
              <a:extLst/>
            </p:cNvPr>
            <p:cNvSpPr/>
            <p:nvPr/>
          </p:nvSpPr>
          <p:spPr bwMode="auto">
            <a:xfrm>
              <a:off x="4273550" y="2536583"/>
              <a:ext cx="5143500" cy="5445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kumimoji="0" lang="ru-RU" altLang="ru-RU" sz="1800" dirty="0">
                  <a:latin typeface="Century Gothic" panose="020B0502020202020204" pitchFamily="34" charset="0"/>
                </a:rPr>
                <a:t>Поставляется как решение с открытым кодом, что позволяет полностью сопровождать ее силами ИТ подразделений Заказчика и развивать сообщество партнеров</a:t>
              </a:r>
            </a:p>
          </p:txBody>
        </p:sp>
        <p:sp>
          <p:nvSpPr>
            <p:cNvPr id="16399" name="TextBox 27"/>
            <p:cNvSpPr txBox="1">
              <a:spLocks noChangeArrowheads="1"/>
            </p:cNvSpPr>
            <p:nvPr/>
          </p:nvSpPr>
          <p:spPr bwMode="auto">
            <a:xfrm>
              <a:off x="3563938" y="2490788"/>
              <a:ext cx="795076" cy="647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4800" b="1">
                  <a:latin typeface="Century Gothic" pitchFamily="34" charset="0"/>
                </a:rPr>
                <a:t>0</a:t>
              </a:r>
              <a:r>
                <a:rPr lang="en-US" altLang="ru-RU" sz="4800" b="1">
                  <a:latin typeface="Century Gothic" pitchFamily="34" charset="0"/>
                </a:rPr>
                <a:t>4</a:t>
              </a:r>
              <a:endParaRPr lang="id-ID" altLang="ru-RU" sz="4800" b="1">
                <a:latin typeface="Century Gothic" pitchFamily="34" charset="0"/>
              </a:endParaRPr>
            </a:p>
          </p:txBody>
        </p:sp>
      </p:grpSp>
      <p:sp>
        <p:nvSpPr>
          <p:cNvPr id="20" name="TextBox 19">
            <a:extLst/>
          </p:cNvPr>
          <p:cNvSpPr txBox="1"/>
          <p:nvPr/>
        </p:nvSpPr>
        <p:spPr>
          <a:xfrm>
            <a:off x="8975725" y="6500813"/>
            <a:ext cx="1920875" cy="287337"/>
          </a:xfrm>
          <a:prstGeom prst="rect">
            <a:avLst/>
          </a:prstGeom>
          <a:noFill/>
        </p:spPr>
        <p:txBody>
          <a:bodyPr lIns="121917" tIns="60959" rIns="121917" bIns="60959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67" spc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BLOGIC.R</a:t>
            </a:r>
            <a:r>
              <a:rPr lang="en-US" sz="1067" spc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</a:p>
        </p:txBody>
      </p:sp>
      <p:pic>
        <p:nvPicPr>
          <p:cNvPr id="16397" name="Рисунок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325" y="6410325"/>
            <a:ext cx="8382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1">
            <a:extLst/>
          </p:cNvPr>
          <p:cNvSpPr/>
          <p:nvPr/>
        </p:nvSpPr>
        <p:spPr bwMode="auto">
          <a:xfrm>
            <a:off x="974951" y="-266496"/>
            <a:ext cx="12196763" cy="5030788"/>
          </a:xfrm>
          <a:prstGeom prst="rect">
            <a:avLst/>
          </a:prstGeom>
          <a:solidFill>
            <a:schemeClr val="bg1">
              <a:alpha val="65000"/>
            </a:schemeClr>
          </a:solidFill>
          <a:ln w="0">
            <a:noFill/>
            <a:prstDash val="solid"/>
            <a:round/>
            <a:headEnd/>
            <a:tailEnd/>
          </a:ln>
          <a:effectLst/>
        </p:spPr>
        <p:txBody>
          <a:bodyPr lIns="34291" tIns="17145" rIns="34291" bIns="17145" rtlCol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75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+mn-cs"/>
              </a:rPr>
              <a:t>паааа</a:t>
            </a:r>
            <a:endParaRPr lang="en-US" sz="675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2" name="Прямоугольник 91">
            <a:extLst/>
          </p:cNvPr>
          <p:cNvSpPr/>
          <p:nvPr/>
        </p:nvSpPr>
        <p:spPr>
          <a:xfrm>
            <a:off x="120339" y="41274"/>
            <a:ext cx="9506261" cy="6816726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</p:txBody>
      </p:sp>
      <p:sp>
        <p:nvSpPr>
          <p:cNvPr id="10251" name="TextBox 77"/>
          <p:cNvSpPr txBox="1">
            <a:spLocks noChangeArrowheads="1"/>
          </p:cNvSpPr>
          <p:nvPr/>
        </p:nvSpPr>
        <p:spPr bwMode="auto">
          <a:xfrm>
            <a:off x="527050" y="592138"/>
            <a:ext cx="860524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ru-RU" altLang="ru-RU" sz="3200" dirty="0">
                <a:latin typeface="Century Gothic" pitchFamily="34" charset="0"/>
                <a:ea typeface="Roboto"/>
                <a:cs typeface="Roboto"/>
              </a:rPr>
              <a:t>НОВАЯ ЛОГИКА </a:t>
            </a:r>
            <a:r>
              <a:rPr lang="ru-RU" altLang="ru-RU" sz="3200" dirty="0" smtClean="0">
                <a:latin typeface="Century Gothic" pitchFamily="34" charset="0"/>
                <a:ea typeface="Roboto"/>
                <a:cs typeface="Roboto"/>
              </a:rPr>
              <a:t>ПЛАТФОРМА</a:t>
            </a:r>
            <a:r>
              <a:rPr lang="en-US" altLang="ru-RU" sz="3200" dirty="0" smtClean="0">
                <a:latin typeface="Century Gothic" pitchFamily="34" charset="0"/>
                <a:ea typeface="Roboto"/>
                <a:cs typeface="Roboto"/>
              </a:rPr>
              <a:t> NEXT</a:t>
            </a:r>
            <a:r>
              <a:rPr lang="ru-RU" altLang="ru-RU" sz="3200" dirty="0" smtClean="0">
                <a:latin typeface="Century Gothic" pitchFamily="34" charset="0"/>
                <a:ea typeface="Roboto"/>
                <a:cs typeface="Roboto"/>
              </a:rPr>
              <a:t>:</a:t>
            </a:r>
            <a:r>
              <a:rPr lang="ru-RU" altLang="ru-RU" sz="3200" dirty="0">
                <a:latin typeface="Century Gothic" pitchFamily="34" charset="0"/>
                <a:ea typeface="Roboto"/>
                <a:cs typeface="Roboto"/>
              </a:rPr>
              <a:t/>
            </a:r>
            <a:br>
              <a:rPr lang="ru-RU" altLang="ru-RU" sz="3200" dirty="0">
                <a:latin typeface="Century Gothic" pitchFamily="34" charset="0"/>
                <a:ea typeface="Roboto"/>
                <a:cs typeface="Roboto"/>
              </a:rPr>
            </a:br>
            <a:r>
              <a:rPr lang="ru-RU" altLang="ru-RU" sz="3200" dirty="0">
                <a:latin typeface="Century Gothic" pitchFamily="34" charset="0"/>
                <a:ea typeface="Roboto"/>
                <a:cs typeface="Roboto"/>
              </a:rPr>
              <a:t>ИННОВАЦИИ В РАБОТЕ С ДОКУМЕНТАМИ</a:t>
            </a:r>
            <a:endParaRPr lang="id-ID" altLang="ru-RU" sz="3200" dirty="0">
              <a:latin typeface="Century Gothic" pitchFamily="34" charset="0"/>
              <a:ea typeface="Roboto"/>
              <a:cs typeface="Roboto"/>
            </a:endParaRPr>
          </a:p>
        </p:txBody>
      </p:sp>
      <p:pic>
        <p:nvPicPr>
          <p:cNvPr id="10252" name="Рисунок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2825" y="6451600"/>
            <a:ext cx="779463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Rectangle 11">
            <a:extLst/>
          </p:cNvPr>
          <p:cNvSpPr/>
          <p:nvPr/>
        </p:nvSpPr>
        <p:spPr>
          <a:xfrm>
            <a:off x="10415588" y="2325688"/>
            <a:ext cx="1814512" cy="27368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1" dirty="0"/>
          </a:p>
        </p:txBody>
      </p:sp>
      <p:sp>
        <p:nvSpPr>
          <p:cNvPr id="97" name="Rectangle 11">
            <a:extLst/>
          </p:cNvPr>
          <p:cNvSpPr/>
          <p:nvPr/>
        </p:nvSpPr>
        <p:spPr>
          <a:xfrm>
            <a:off x="9902825" y="2900363"/>
            <a:ext cx="1797050" cy="2736850"/>
          </a:xfrm>
          <a:prstGeom prst="rect">
            <a:avLst/>
          </a:prstGeom>
          <a:solidFill>
            <a:srgbClr val="046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1" dirty="0"/>
          </a:p>
        </p:txBody>
      </p:sp>
      <p:sp>
        <p:nvSpPr>
          <p:cNvPr id="77" name="TextBox 76">
            <a:extLst/>
          </p:cNvPr>
          <p:cNvSpPr txBox="1"/>
          <p:nvPr/>
        </p:nvSpPr>
        <p:spPr>
          <a:xfrm>
            <a:off x="8975725" y="6500813"/>
            <a:ext cx="1920875" cy="287337"/>
          </a:xfrm>
          <a:prstGeom prst="rect">
            <a:avLst/>
          </a:prstGeom>
          <a:noFill/>
        </p:spPr>
        <p:txBody>
          <a:bodyPr lIns="121917" tIns="60959" rIns="121917" bIns="60959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67" spc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BLOGIC.R</a:t>
            </a:r>
            <a:r>
              <a:rPr lang="en-US" sz="1067" spc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</a:p>
        </p:txBody>
      </p:sp>
      <p:sp>
        <p:nvSpPr>
          <p:cNvPr id="71" name="Rectangle 10">
            <a:extLst/>
          </p:cNvPr>
          <p:cNvSpPr/>
          <p:nvPr/>
        </p:nvSpPr>
        <p:spPr>
          <a:xfrm>
            <a:off x="9361798" y="3969"/>
            <a:ext cx="2543175" cy="11763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67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Инновации в продукте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0825" y="1350764"/>
            <a:ext cx="8686799" cy="5437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sz="1400" dirty="0">
              <a:latin typeface="Century Gothic" panose="020B0502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eaLnBrk="1" fontAlgn="auto" hangingPunct="1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1400" b="1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Импортонезависимость</a:t>
            </a:r>
            <a:r>
              <a:rPr lang="ru-RU" altLang="ru-RU" sz="1400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Обеспечение работоспособности на отечественном стеке технологий ПО (ОС, СУБД, браузеры из реестра отечественного ПО)и аппаратного обеспечения (Байкал-М и Эльбрус-8СВ). Интеграция с линейкой решений из реестра отечественного ПО (1С, Галактика, Сойка, Мой Офис, операторы ЭДО и КЭДО, </a:t>
            </a:r>
            <a:r>
              <a:rPr lang="ru-RU" altLang="ru-RU" sz="1400" dirty="0" err="1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CryptoPro</a:t>
            </a:r>
            <a:r>
              <a:rPr lang="ru-RU" altLang="ru-RU" sz="1400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u-RU" altLang="ru-RU" sz="1400" dirty="0" err="1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VIPnet</a:t>
            </a:r>
            <a:r>
              <a:rPr lang="ru-RU" altLang="ru-RU" sz="1400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 др.) и государственных сервисов (ЕСИА, МЭДО, СМЭВ ЦХЭД и </a:t>
            </a:r>
            <a:r>
              <a:rPr lang="ru-RU" altLang="ru-RU" sz="1400" dirty="0" err="1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др</a:t>
            </a:r>
            <a:endParaRPr lang="ru-RU" altLang="ru-RU" sz="1400" dirty="0">
              <a:latin typeface="Century Gothic" panose="020B0502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eaLnBrk="1" fontAlgn="auto" hangingPunct="1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1400" b="1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Интеллект.</a:t>
            </a:r>
            <a:r>
              <a:rPr lang="ru-RU" altLang="ru-RU" sz="1400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Интеллектуальные компоненты массовой миграции с наиболее известных иностранных платформ, основанные на компонентах искусственного интеллекта и RPA, отвечающих за распознавание, классификацию, поиск и связывание данных</a:t>
            </a:r>
          </a:p>
          <a:p>
            <a:pPr marL="285750" indent="-285750" eaLnBrk="1" fontAlgn="auto" hangingPunct="1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1400" b="1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Автоматизация</a:t>
            </a:r>
            <a:r>
              <a:rPr lang="ru-RU" altLang="ru-RU" sz="1400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Механизмы автоматизированного развертывания, обновления и восстановления Платформы, с учетом </a:t>
            </a:r>
            <a:r>
              <a:rPr lang="ru-RU" altLang="ru-RU" sz="1400" dirty="0" err="1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распределенности</a:t>
            </a:r>
            <a:r>
              <a:rPr lang="ru-RU" altLang="ru-RU" sz="1400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крупных предприятий</a:t>
            </a:r>
          </a:p>
          <a:p>
            <a:pPr marL="285750" indent="-285750" eaLnBrk="1" fontAlgn="auto" hangingPunct="1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1400" b="1" dirty="0" err="1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Мультиязычность</a:t>
            </a:r>
            <a:r>
              <a:rPr lang="ru-RU" altLang="ru-RU" sz="1400" b="1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ru-RU" altLang="ru-RU" sz="1400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Полноценная поддержка </a:t>
            </a:r>
            <a:r>
              <a:rPr lang="ru-RU" altLang="ru-RU" sz="1400" dirty="0" err="1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мультиязычности</a:t>
            </a:r>
            <a:r>
              <a:rPr lang="ru-RU" altLang="ru-RU" sz="1400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для внедрения в представительствах и дочерних структурах российских корпораций и на рынке СНГ. </a:t>
            </a:r>
          </a:p>
          <a:p>
            <a:pPr marL="285750" indent="-285750" eaLnBrk="1" fontAlgn="auto" hangingPunct="1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1400" b="1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Аналитика. </a:t>
            </a:r>
            <a:r>
              <a:rPr lang="ru-RU" altLang="ru-RU" sz="1400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Выгрузка данных в BI-системы для извлечения аналитики из хранимых данных и документов </a:t>
            </a:r>
          </a:p>
          <a:p>
            <a:pPr marL="285750" indent="-285750" eaLnBrk="1" fontAlgn="auto" hangingPunct="1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1400" b="1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Мобильность</a:t>
            </a:r>
            <a:r>
              <a:rPr lang="ru-RU" altLang="ru-RU" sz="1400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Реализация полноценного мобильного доступа к данным, так же учитывая устройства на базе ОС Аврора.</a:t>
            </a:r>
          </a:p>
          <a:p>
            <a:pPr marL="285750" indent="-285750" eaLnBrk="1" fontAlgn="auto" hangingPunct="1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sz="1400" b="1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Безопасность. </a:t>
            </a:r>
            <a:r>
              <a:rPr lang="ru-RU" altLang="ru-RU" sz="1400" dirty="0"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Реализация соответствия требованиям ИБ крупных российских компаний (расширенное протоколирование и мониторинг, ГОСТ алгоритмы шифрования, управление информацией ограниченного доступа и др.)</a:t>
            </a:r>
          </a:p>
          <a:p>
            <a:pPr marL="285750" indent="-285750" eaLnBrk="1" fontAlgn="auto" hangingPunct="1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>
            <a:extLst/>
          </p:cNvPr>
          <p:cNvSpPr/>
          <p:nvPr/>
        </p:nvSpPr>
        <p:spPr>
          <a:xfrm>
            <a:off x="6237288" y="762000"/>
            <a:ext cx="4371975" cy="4491038"/>
          </a:xfrm>
          <a:prstGeom prst="rect">
            <a:avLst/>
          </a:prstGeom>
          <a:solidFill>
            <a:srgbClr val="E958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2400"/>
          </a:p>
        </p:txBody>
      </p:sp>
      <p:pic>
        <p:nvPicPr>
          <p:cNvPr id="8195" name="Picture 8" descr="https://c.pxhere.com/images/d1/df/d08ed2d616fb4a365724bc6a3614-1434201.jpg!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0"/>
            <a:ext cx="5495925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/>
          </p:cNvPr>
          <p:cNvSpPr/>
          <p:nvPr/>
        </p:nvSpPr>
        <p:spPr>
          <a:xfrm>
            <a:off x="6350" y="0"/>
            <a:ext cx="100171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4">
            <a:extLst/>
          </p:cNvPr>
          <p:cNvSpPr/>
          <p:nvPr/>
        </p:nvSpPr>
        <p:spPr>
          <a:xfrm>
            <a:off x="5711825" y="301625"/>
            <a:ext cx="5816600" cy="5678488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2400"/>
          </a:p>
        </p:txBody>
      </p:sp>
      <p:sp>
        <p:nvSpPr>
          <p:cNvPr id="12" name="TextBox 11">
            <a:extLst/>
          </p:cNvPr>
          <p:cNvSpPr txBox="1"/>
          <p:nvPr/>
        </p:nvSpPr>
        <p:spPr>
          <a:xfrm>
            <a:off x="773113" y="2235200"/>
            <a:ext cx="950912" cy="749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267" b="1" dirty="0">
                <a:solidFill>
                  <a:srgbClr val="4A4A4A"/>
                </a:solidFill>
                <a:latin typeface="Century Gothic" panose="020B0502020202020204" pitchFamily="34" charset="0"/>
                <a:cs typeface="+mn-cs"/>
              </a:rPr>
              <a:t>01.</a:t>
            </a:r>
          </a:p>
        </p:txBody>
      </p:sp>
      <p:sp>
        <p:nvSpPr>
          <p:cNvPr id="16" name="TextBox 15">
            <a:extLst/>
          </p:cNvPr>
          <p:cNvSpPr txBox="1"/>
          <p:nvPr/>
        </p:nvSpPr>
        <p:spPr>
          <a:xfrm>
            <a:off x="773113" y="3897995"/>
            <a:ext cx="950912" cy="747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rPr>
              <a:t>0</a:t>
            </a:r>
            <a:r>
              <a:rPr lang="ru-RU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rPr>
              <a:t>2</a:t>
            </a:r>
            <a:r>
              <a:rPr lang="id-ID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rPr>
              <a:t>.</a:t>
            </a:r>
          </a:p>
        </p:txBody>
      </p:sp>
      <p:sp>
        <p:nvSpPr>
          <p:cNvPr id="20" name="TextBox 19">
            <a:extLst/>
          </p:cNvPr>
          <p:cNvSpPr txBox="1"/>
          <p:nvPr/>
        </p:nvSpPr>
        <p:spPr>
          <a:xfrm>
            <a:off x="773113" y="5263337"/>
            <a:ext cx="950912" cy="749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rPr>
              <a:t>0</a:t>
            </a:r>
            <a:r>
              <a:rPr lang="ru-RU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rPr>
              <a:t>3</a:t>
            </a:r>
            <a:r>
              <a:rPr lang="id-ID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+mn-cs"/>
              </a:rPr>
              <a:t>.</a:t>
            </a:r>
          </a:p>
        </p:txBody>
      </p:sp>
      <p:sp>
        <p:nvSpPr>
          <p:cNvPr id="33" name="Rectangle 5">
            <a:extLst/>
          </p:cNvPr>
          <p:cNvSpPr/>
          <p:nvPr/>
        </p:nvSpPr>
        <p:spPr>
          <a:xfrm>
            <a:off x="5135563" y="0"/>
            <a:ext cx="4608512" cy="20510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2400"/>
          </a:p>
        </p:txBody>
      </p:sp>
      <p:sp>
        <p:nvSpPr>
          <p:cNvPr id="8202" name="Прямоугольник 33"/>
          <p:cNvSpPr>
            <a:spLocks noChangeArrowheads="1"/>
          </p:cNvSpPr>
          <p:nvPr/>
        </p:nvSpPr>
        <p:spPr bwMode="auto">
          <a:xfrm>
            <a:off x="5243513" y="214313"/>
            <a:ext cx="43164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738"/>
              </a:lnSpc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chemeClr val="bg1"/>
                </a:solidFill>
                <a:latin typeface="Century Gothic" pitchFamily="34" charset="0"/>
                <a:ea typeface="Roboto"/>
                <a:cs typeface="Roboto"/>
              </a:rPr>
              <a:t>«Логика Бизнеса» —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chemeClr val="bg1"/>
                </a:solidFill>
                <a:latin typeface="Century Gothic" pitchFamily="34" charset="0"/>
                <a:ea typeface="Roboto"/>
                <a:cs typeface="Roboto"/>
              </a:rPr>
              <a:t>решает задачи по управлению контентом и автоматизации документоориентированных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chemeClr val="bg1"/>
                </a:solidFill>
                <a:latin typeface="Century Gothic" pitchFamily="34" charset="0"/>
                <a:ea typeface="Roboto"/>
                <a:cs typeface="Roboto"/>
              </a:rPr>
              <a:t>бизнес-процессов</a:t>
            </a:r>
          </a:p>
        </p:txBody>
      </p:sp>
      <p:cxnSp>
        <p:nvCxnSpPr>
          <p:cNvPr id="37" name="Straight Connector 5">
            <a:extLst/>
          </p:cNvPr>
          <p:cNvCxnSpPr>
            <a:cxnSpLocks/>
          </p:cNvCxnSpPr>
          <p:nvPr/>
        </p:nvCxnSpPr>
        <p:spPr>
          <a:xfrm rot="16200000">
            <a:off x="1022350" y="1619250"/>
            <a:ext cx="0" cy="355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/>
          </p:cNvPr>
          <p:cNvSpPr txBox="1"/>
          <p:nvPr/>
        </p:nvSpPr>
        <p:spPr>
          <a:xfrm>
            <a:off x="719138" y="644525"/>
            <a:ext cx="2298700" cy="1081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itchFamily="34" charset="0"/>
                <a:cs typeface="Open Sans" pitchFamily="34" charset="0"/>
              </a:rPr>
              <a:t>Профиль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Open Sans" pitchFamily="34" charset="0"/>
              <a:cs typeface="Open Sans" pitchFamily="34" charset="0"/>
            </a:endParaRPr>
          </a:p>
          <a:p>
            <a:pPr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4A4A4A"/>
                </a:solidFill>
                <a:latin typeface="Century Gothic" panose="020B0502020202020204" pitchFamily="34" charset="0"/>
                <a:ea typeface="Open Sans" pitchFamily="34" charset="0"/>
                <a:cs typeface="Open Sans" pitchFamily="34" charset="0"/>
              </a:rPr>
              <a:t>компании</a:t>
            </a:r>
          </a:p>
        </p:txBody>
      </p:sp>
      <p:sp>
        <p:nvSpPr>
          <p:cNvPr id="43" name="Прямоугольник 42">
            <a:extLst/>
          </p:cNvPr>
          <p:cNvSpPr/>
          <p:nvPr/>
        </p:nvSpPr>
        <p:spPr>
          <a:xfrm>
            <a:off x="1685924" y="2169319"/>
            <a:ext cx="4100513" cy="1479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«Логика Бизнеса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» —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консалтингово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-внедренческая компания, специализирующаяся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 построении решений для управления цифровыми документами для крупнейших заказчиков</a:t>
            </a:r>
          </a:p>
        </p:txBody>
      </p:sp>
      <p:sp>
        <p:nvSpPr>
          <p:cNvPr id="44" name="Прямоугольник 43">
            <a:extLst/>
          </p:cNvPr>
          <p:cNvSpPr/>
          <p:nvPr/>
        </p:nvSpPr>
        <p:spPr>
          <a:xfrm>
            <a:off x="1668463" y="3655606"/>
            <a:ext cx="4100512" cy="1344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ts val="1733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600" dirty="0">
              <a:solidFill>
                <a:srgbClr val="4D4D4D"/>
              </a:solidFill>
              <a:latin typeface="Century Gothic" panose="020B0502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fontAlgn="auto" hangingPunct="1">
              <a:lnSpc>
                <a:spcPts val="173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dirty="0">
                <a:solidFill>
                  <a:srgbClr val="4D4D4D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системах управления документами от «Логики Бизнеса» работают </a:t>
            </a:r>
            <a:r>
              <a:rPr lang="ru-RU" altLang="ru-RU" sz="1600" b="1" dirty="0">
                <a:solidFill>
                  <a:srgbClr val="4D4D4D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более 300 тысяч пользователей</a:t>
            </a:r>
            <a:r>
              <a:rPr lang="ru-RU" altLang="ru-RU" sz="1600" dirty="0">
                <a:solidFill>
                  <a:srgbClr val="4D4D4D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по </a:t>
            </a:r>
            <a:r>
              <a:rPr lang="ru-RU" alt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всей</a:t>
            </a:r>
            <a:r>
              <a:rPr lang="ru-RU" altLang="ru-RU" sz="1600" dirty="0">
                <a:solidFill>
                  <a:srgbClr val="4D4D4D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России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Прямоугольник 44">
            <a:extLst/>
          </p:cNvPr>
          <p:cNvSpPr/>
          <p:nvPr/>
        </p:nvSpPr>
        <p:spPr>
          <a:xfrm>
            <a:off x="1649413" y="5088712"/>
            <a:ext cx="4100512" cy="1344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ts val="173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>
                <a:solidFill>
                  <a:srgbClr val="4D4D4D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Крупнейшие российские заказчики: </a:t>
            </a:r>
            <a:r>
              <a:rPr lang="ru-RU" altLang="ru-RU" sz="1600" dirty="0" err="1">
                <a:solidFill>
                  <a:srgbClr val="4D4D4D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Транснефть</a:t>
            </a:r>
            <a:r>
              <a:rPr lang="ru-RU" altLang="ru-RU" sz="1600" dirty="0">
                <a:solidFill>
                  <a:srgbClr val="4D4D4D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Роснефть, МТС, </a:t>
            </a:r>
            <a:r>
              <a:rPr lang="ru-RU" altLang="ru-RU" sz="1600" dirty="0" err="1">
                <a:solidFill>
                  <a:srgbClr val="4D4D4D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Россельхозбанк</a:t>
            </a:r>
            <a:r>
              <a:rPr lang="ru-RU" altLang="ru-RU" sz="1600" dirty="0">
                <a:solidFill>
                  <a:srgbClr val="4D4D4D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ФНС РФ и др.</a:t>
            </a:r>
          </a:p>
        </p:txBody>
      </p:sp>
      <p:sp>
        <p:nvSpPr>
          <p:cNvPr id="50" name="Прямоугольник 49">
            <a:extLst/>
          </p:cNvPr>
          <p:cNvSpPr/>
          <p:nvPr/>
        </p:nvSpPr>
        <p:spPr>
          <a:xfrm>
            <a:off x="6305550" y="5091113"/>
            <a:ext cx="3438525" cy="1052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lnSpc>
                <a:spcPts val="173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67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Логика Бизнеса</a:t>
            </a:r>
            <a:endParaRPr lang="en-US" altLang="ru-RU" sz="1467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fontAlgn="auto" hangingPunct="1">
              <a:lnSpc>
                <a:spcPts val="173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67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входит</a:t>
            </a:r>
            <a:r>
              <a:rPr lang="en-US" altLang="ru-RU" sz="1467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1467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 ГК Аплана </a:t>
            </a:r>
          </a:p>
        </p:txBody>
      </p:sp>
      <p:sp>
        <p:nvSpPr>
          <p:cNvPr id="8" name="Rectangle 8">
            <a:extLst/>
          </p:cNvPr>
          <p:cNvSpPr/>
          <p:nvPr/>
        </p:nvSpPr>
        <p:spPr>
          <a:xfrm>
            <a:off x="9478963" y="3592513"/>
            <a:ext cx="2713037" cy="2687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2400"/>
          </a:p>
        </p:txBody>
      </p:sp>
      <p:sp>
        <p:nvSpPr>
          <p:cNvPr id="48" name="Прямоугольник 47">
            <a:extLst/>
          </p:cNvPr>
          <p:cNvSpPr/>
          <p:nvPr/>
        </p:nvSpPr>
        <p:spPr>
          <a:xfrm>
            <a:off x="9559925" y="3702050"/>
            <a:ext cx="2463800" cy="2365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lnSpc>
                <a:spcPts val="173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dirty="0">
                <a:solidFill>
                  <a:schemeClr val="bg1"/>
                </a:solidFill>
                <a:latin typeface="Century Gothic" panose="020B0502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Управление цифровыми документами на всем жизненном цикле: от создания до архивного хранения</a:t>
            </a:r>
            <a:endParaRPr lang="ru-RU" sz="1600" dirty="0">
              <a:solidFill>
                <a:schemeClr val="bg1"/>
              </a:solidFill>
              <a:latin typeface="Century Gothic" panose="020B0502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TextBox 24">
            <a:extLst/>
          </p:cNvPr>
          <p:cNvSpPr txBox="1"/>
          <p:nvPr/>
        </p:nvSpPr>
        <p:spPr>
          <a:xfrm>
            <a:off x="8975725" y="6500813"/>
            <a:ext cx="1920875" cy="287337"/>
          </a:xfrm>
          <a:prstGeom prst="rect">
            <a:avLst/>
          </a:prstGeom>
          <a:noFill/>
        </p:spPr>
        <p:txBody>
          <a:bodyPr lIns="121917" tIns="60959" rIns="121917" bIns="60959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67" spc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BLOGIC.R</a:t>
            </a:r>
            <a:r>
              <a:rPr lang="en-US" sz="1067" spc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</a:p>
        </p:txBody>
      </p:sp>
      <p:pic>
        <p:nvPicPr>
          <p:cNvPr id="821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325" y="6410325"/>
            <a:ext cx="8382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15">
            <a:extLst/>
          </p:cNvPr>
          <p:cNvSpPr/>
          <p:nvPr/>
        </p:nvSpPr>
        <p:spPr>
          <a:xfrm>
            <a:off x="0" y="534988"/>
            <a:ext cx="12192000" cy="5965825"/>
          </a:xfrm>
          <a:prstGeom prst="rect">
            <a:avLst/>
          </a:prstGeom>
          <a:solidFill>
            <a:schemeClr val="tx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63" name="Rectangle 8">
            <a:extLst/>
          </p:cNvPr>
          <p:cNvSpPr/>
          <p:nvPr/>
        </p:nvSpPr>
        <p:spPr>
          <a:xfrm>
            <a:off x="239713" y="0"/>
            <a:ext cx="4060825" cy="6858000"/>
          </a:xfrm>
          <a:prstGeom prst="rect">
            <a:avLst/>
          </a:prstGeom>
          <a:solidFill>
            <a:srgbClr val="046399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bg1"/>
              </a:solidFill>
            </a:endParaRPr>
          </a:p>
        </p:txBody>
      </p:sp>
      <p:sp>
        <p:nvSpPr>
          <p:cNvPr id="60" name="Rectangle 8">
            <a:extLst/>
          </p:cNvPr>
          <p:cNvSpPr/>
          <p:nvPr/>
        </p:nvSpPr>
        <p:spPr>
          <a:xfrm>
            <a:off x="-433388" y="1028700"/>
            <a:ext cx="4535488" cy="6364288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>
              <a:solidFill>
                <a:schemeClr val="bg1"/>
              </a:solidFill>
              <a:latin typeface="+mj-lt"/>
            </a:endParaRPr>
          </a:p>
        </p:txBody>
      </p:sp>
      <p:sp>
        <p:nvSpPr>
          <p:cNvPr id="71" name="Прямоугольник 70">
            <a:extLst/>
          </p:cNvPr>
          <p:cNvSpPr/>
          <p:nvPr/>
        </p:nvSpPr>
        <p:spPr>
          <a:xfrm>
            <a:off x="6727825" y="4548188"/>
            <a:ext cx="2468563" cy="21812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1120" tIns="71120" rIns="71120" bIns="71120" spcCol="1270" anchor="ctr"/>
          <a:lstStyle/>
          <a:p>
            <a:pPr algn="ctr" defTabSz="829713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ru-RU" sz="1867">
              <a:latin typeface="Century Gothic" pitchFamily="34" charset="0"/>
            </a:endParaRPr>
          </a:p>
        </p:txBody>
      </p:sp>
      <p:cxnSp>
        <p:nvCxnSpPr>
          <p:cNvPr id="94" name="Straight Connector 4">
            <a:extLst/>
          </p:cNvPr>
          <p:cNvCxnSpPr>
            <a:cxnSpLocks/>
          </p:cNvCxnSpPr>
          <p:nvPr/>
        </p:nvCxnSpPr>
        <p:spPr>
          <a:xfrm rot="16200000">
            <a:off x="735013" y="2166938"/>
            <a:ext cx="0" cy="2667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44" name="Рисунок 9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4413" y="6451600"/>
            <a:ext cx="776287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Box 22"/>
          <p:cNvSpPr txBox="1">
            <a:spLocks noChangeArrowheads="1"/>
          </p:cNvSpPr>
          <p:nvPr/>
        </p:nvSpPr>
        <p:spPr bwMode="auto">
          <a:xfrm>
            <a:off x="517525" y="1162050"/>
            <a:ext cx="35845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chemeClr val="bg1"/>
                </a:solidFill>
                <a:latin typeface="Century Gothic" pitchFamily="34" charset="0"/>
                <a:ea typeface="Open Sans"/>
                <a:cs typeface="Open Sans"/>
              </a:rPr>
              <a:t>Портфель продуктов </a:t>
            </a: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chemeClr val="bg1"/>
                </a:solidFill>
                <a:latin typeface="Century Gothic" pitchFamily="34" charset="0"/>
                <a:ea typeface="Open Sans"/>
                <a:cs typeface="Open Sans"/>
              </a:rPr>
              <a:t>ЛОГИКИ БИЗНЕСА 2023</a:t>
            </a:r>
          </a:p>
        </p:txBody>
      </p:sp>
      <p:grpSp>
        <p:nvGrpSpPr>
          <p:cNvPr id="14346" name="Группа 31"/>
          <p:cNvGrpSpPr>
            <a:grpSpLocks/>
          </p:cNvGrpSpPr>
          <p:nvPr/>
        </p:nvGrpSpPr>
        <p:grpSpPr bwMode="auto">
          <a:xfrm>
            <a:off x="4613338" y="1308100"/>
            <a:ext cx="3524250" cy="992188"/>
            <a:chOff x="672532" y="1624730"/>
            <a:chExt cx="2523250" cy="992733"/>
          </a:xfrm>
        </p:grpSpPr>
        <p:sp>
          <p:nvSpPr>
            <p:cNvPr id="14365" name="7 CuadroTexto"/>
            <p:cNvSpPr txBox="1">
              <a:spLocks noChangeArrowheads="1"/>
            </p:cNvSpPr>
            <p:nvPr/>
          </p:nvSpPr>
          <p:spPr bwMode="auto">
            <a:xfrm>
              <a:off x="1210261" y="1624730"/>
              <a:ext cx="1985521" cy="992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b="1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«Логика: ПЛАТФОРМА» </a:t>
              </a:r>
              <a:r>
                <a:rPr lang="ru-RU" altLang="ru-RU" sz="1200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— </a:t>
              </a:r>
            </a:p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единая контент-платформа </a:t>
              </a:r>
              <a:endParaRPr lang="en-US" altLang="ru-RU" sz="1200" dirty="0">
                <a:solidFill>
                  <a:schemeClr val="bg1"/>
                </a:solidFill>
                <a:latin typeface="Century Gothic" pitchFamily="34" charset="0"/>
                <a:ea typeface="Roboto"/>
                <a:cs typeface="Roboto"/>
              </a:endParaRPr>
            </a:p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для </a:t>
              </a:r>
              <a:r>
                <a:rPr lang="ru-RU" altLang="ru-RU" sz="1200" dirty="0" err="1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документообеспечения</a:t>
              </a:r>
              <a:r>
                <a:rPr lang="ru-RU" altLang="ru-RU" sz="1200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 бизнес-процессов организации </a:t>
              </a:r>
            </a:p>
          </p:txBody>
        </p:sp>
        <p:sp>
          <p:nvSpPr>
            <p:cNvPr id="14366" name="TextBox 33"/>
            <p:cNvSpPr txBox="1">
              <a:spLocks noChangeArrowheads="1"/>
            </p:cNvSpPr>
            <p:nvPr/>
          </p:nvSpPr>
          <p:spPr bwMode="auto">
            <a:xfrm>
              <a:off x="672532" y="1873128"/>
              <a:ext cx="542973" cy="585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3200" b="1">
                  <a:solidFill>
                    <a:schemeClr val="bg1"/>
                  </a:solidFill>
                  <a:latin typeface="Century Gothic" pitchFamily="34" charset="0"/>
                </a:rPr>
                <a:t>01.</a:t>
              </a:r>
              <a:endParaRPr lang="id-ID" altLang="ru-RU" sz="3200" b="1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14347" name="Группа 25"/>
          <p:cNvGrpSpPr>
            <a:grpSpLocks/>
          </p:cNvGrpSpPr>
          <p:nvPr/>
        </p:nvGrpSpPr>
        <p:grpSpPr bwMode="auto">
          <a:xfrm>
            <a:off x="4688665" y="4494570"/>
            <a:ext cx="3359166" cy="1684338"/>
            <a:chOff x="672499" y="1539969"/>
            <a:chExt cx="2404676" cy="1684285"/>
          </a:xfrm>
        </p:grpSpPr>
        <p:sp>
          <p:nvSpPr>
            <p:cNvPr id="14363" name="7 CuadroTexto"/>
            <p:cNvSpPr txBox="1">
              <a:spLocks noChangeArrowheads="1"/>
            </p:cNvSpPr>
            <p:nvPr/>
          </p:nvSpPr>
          <p:spPr bwMode="auto">
            <a:xfrm>
              <a:off x="1210202" y="1539969"/>
              <a:ext cx="1866973" cy="1684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b="1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«Логика: СЭД» </a:t>
              </a:r>
              <a:r>
                <a:rPr lang="ru-RU" altLang="ru-RU" sz="1200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— </a:t>
              </a:r>
            </a:p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система электронного документооборота для реализации управленческого и канцелярского документооборота современной организации</a:t>
              </a:r>
            </a:p>
          </p:txBody>
        </p:sp>
        <p:sp>
          <p:nvSpPr>
            <p:cNvPr id="14364" name="TextBox 27"/>
            <p:cNvSpPr txBox="1">
              <a:spLocks noChangeArrowheads="1"/>
            </p:cNvSpPr>
            <p:nvPr/>
          </p:nvSpPr>
          <p:spPr bwMode="auto">
            <a:xfrm>
              <a:off x="672499" y="1955153"/>
              <a:ext cx="543005" cy="584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3200" b="1" dirty="0">
                  <a:solidFill>
                    <a:schemeClr val="bg1"/>
                  </a:solidFill>
                  <a:latin typeface="Century Gothic" pitchFamily="34" charset="0"/>
                </a:rPr>
                <a:t>03.</a:t>
              </a:r>
              <a:endParaRPr lang="id-ID" altLang="ru-RU" sz="3200" b="1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14349" name="Группа 40"/>
          <p:cNvGrpSpPr>
            <a:grpSpLocks/>
          </p:cNvGrpSpPr>
          <p:nvPr/>
        </p:nvGrpSpPr>
        <p:grpSpPr bwMode="auto">
          <a:xfrm>
            <a:off x="8450389" y="1135063"/>
            <a:ext cx="3366961" cy="1222375"/>
            <a:chOff x="594525" y="1481023"/>
            <a:chExt cx="2756361" cy="1222297"/>
          </a:xfrm>
        </p:grpSpPr>
        <p:sp>
          <p:nvSpPr>
            <p:cNvPr id="14359" name="7 CuadroTexto"/>
            <p:cNvSpPr txBox="1">
              <a:spLocks noChangeArrowheads="1"/>
            </p:cNvSpPr>
            <p:nvPr/>
          </p:nvSpPr>
          <p:spPr bwMode="auto">
            <a:xfrm>
              <a:off x="1215504" y="1481023"/>
              <a:ext cx="2135382" cy="1222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b="1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«Логика: АРХИВ» </a:t>
              </a:r>
              <a:r>
                <a:rPr lang="ru-RU" altLang="ru-RU" sz="1200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— </a:t>
              </a:r>
              <a:endParaRPr lang="en-US" altLang="ru-RU" sz="1200" dirty="0">
                <a:solidFill>
                  <a:schemeClr val="bg1"/>
                </a:solidFill>
                <a:latin typeface="Century Gothic" pitchFamily="34" charset="0"/>
                <a:ea typeface="Roboto"/>
                <a:cs typeface="Roboto"/>
              </a:endParaRPr>
            </a:p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управление оперативным </a:t>
              </a:r>
              <a:endParaRPr lang="en-US" altLang="ru-RU" sz="1200" dirty="0">
                <a:solidFill>
                  <a:schemeClr val="bg1"/>
                </a:solidFill>
                <a:latin typeface="Century Gothic" pitchFamily="34" charset="0"/>
                <a:ea typeface="Roboto"/>
                <a:cs typeface="Roboto"/>
              </a:endParaRPr>
            </a:p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и долговременным хранением электронных и бумажных документов</a:t>
              </a:r>
            </a:p>
          </p:txBody>
        </p:sp>
        <p:sp>
          <p:nvSpPr>
            <p:cNvPr id="14360" name="TextBox 42"/>
            <p:cNvSpPr txBox="1">
              <a:spLocks noChangeArrowheads="1"/>
            </p:cNvSpPr>
            <p:nvPr/>
          </p:nvSpPr>
          <p:spPr bwMode="auto">
            <a:xfrm>
              <a:off x="594525" y="1696738"/>
              <a:ext cx="620979" cy="584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3200" b="1" dirty="0">
                  <a:solidFill>
                    <a:schemeClr val="bg1"/>
                  </a:solidFill>
                  <a:latin typeface="Century Gothic" pitchFamily="34" charset="0"/>
                </a:rPr>
                <a:t>04.</a:t>
              </a:r>
              <a:endParaRPr lang="id-ID" altLang="ru-RU" sz="3200" b="1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14350" name="Группа 55"/>
          <p:cNvGrpSpPr>
            <a:grpSpLocks/>
          </p:cNvGrpSpPr>
          <p:nvPr/>
        </p:nvGrpSpPr>
        <p:grpSpPr bwMode="auto">
          <a:xfrm>
            <a:off x="8450395" y="2447925"/>
            <a:ext cx="3360605" cy="762000"/>
            <a:chOff x="594554" y="1480714"/>
            <a:chExt cx="2751030" cy="760352"/>
          </a:xfrm>
        </p:grpSpPr>
        <p:sp>
          <p:nvSpPr>
            <p:cNvPr id="14357" name="7 CuadroTexto"/>
            <p:cNvSpPr txBox="1">
              <a:spLocks noChangeArrowheads="1"/>
            </p:cNvSpPr>
            <p:nvPr/>
          </p:nvSpPr>
          <p:spPr bwMode="auto">
            <a:xfrm>
              <a:off x="1210202" y="1480714"/>
              <a:ext cx="2135382" cy="760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b="1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«Логика: ДОСЬЕ» </a:t>
              </a:r>
              <a:r>
                <a:rPr lang="ru-RU" altLang="ru-RU" sz="120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— </a:t>
              </a:r>
              <a:endParaRPr lang="en-US" altLang="ru-RU" sz="1200">
                <a:solidFill>
                  <a:schemeClr val="bg1"/>
                </a:solidFill>
                <a:latin typeface="Century Gothic" pitchFamily="34" charset="0"/>
                <a:ea typeface="Roboto"/>
                <a:cs typeface="Roboto"/>
              </a:endParaRPr>
            </a:p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управление электронными клиентскими досье</a:t>
              </a:r>
            </a:p>
          </p:txBody>
        </p:sp>
        <p:sp>
          <p:nvSpPr>
            <p:cNvPr id="14358" name="TextBox 57"/>
            <p:cNvSpPr txBox="1">
              <a:spLocks noChangeArrowheads="1"/>
            </p:cNvSpPr>
            <p:nvPr/>
          </p:nvSpPr>
          <p:spPr bwMode="auto">
            <a:xfrm>
              <a:off x="594554" y="1595113"/>
              <a:ext cx="620950" cy="583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3200" b="1" dirty="0">
                  <a:solidFill>
                    <a:schemeClr val="bg1"/>
                  </a:solidFill>
                  <a:latin typeface="Century Gothic" pitchFamily="34" charset="0"/>
                </a:rPr>
                <a:t>05.</a:t>
              </a:r>
              <a:endParaRPr lang="id-ID" altLang="ru-RU" sz="3200" b="1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14351" name="Группа 58"/>
          <p:cNvGrpSpPr>
            <a:grpSpLocks/>
          </p:cNvGrpSpPr>
          <p:nvPr/>
        </p:nvGrpSpPr>
        <p:grpSpPr bwMode="auto">
          <a:xfrm>
            <a:off x="8450395" y="3392488"/>
            <a:ext cx="3360605" cy="1222375"/>
            <a:chOff x="594554" y="1480714"/>
            <a:chExt cx="2751030" cy="1222298"/>
          </a:xfrm>
        </p:grpSpPr>
        <p:sp>
          <p:nvSpPr>
            <p:cNvPr id="14355" name="7 CuadroTexto"/>
            <p:cNvSpPr txBox="1">
              <a:spLocks noChangeArrowheads="1"/>
            </p:cNvSpPr>
            <p:nvPr/>
          </p:nvSpPr>
          <p:spPr bwMode="auto">
            <a:xfrm>
              <a:off x="1210202" y="1480714"/>
              <a:ext cx="2135382" cy="122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b="1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«Логика: ФИНДОК» </a:t>
              </a:r>
              <a:r>
                <a:rPr lang="ru-RU" altLang="ru-RU" sz="120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— управление финансовым документооборотом</a:t>
              </a:r>
              <a:br>
                <a:rPr lang="ru-RU" altLang="ru-RU" sz="120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</a:br>
              <a:r>
                <a:rPr lang="ru-RU" altLang="ru-RU" sz="120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и консолидация финансовой функции</a:t>
              </a:r>
            </a:p>
          </p:txBody>
        </p:sp>
        <p:sp>
          <p:nvSpPr>
            <p:cNvPr id="14356" name="TextBox 60"/>
            <p:cNvSpPr txBox="1">
              <a:spLocks noChangeArrowheads="1"/>
            </p:cNvSpPr>
            <p:nvPr/>
          </p:nvSpPr>
          <p:spPr bwMode="auto">
            <a:xfrm>
              <a:off x="594554" y="1768426"/>
              <a:ext cx="620950" cy="584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3200" b="1" dirty="0">
                  <a:solidFill>
                    <a:schemeClr val="bg1"/>
                  </a:solidFill>
                  <a:latin typeface="Century Gothic" pitchFamily="34" charset="0"/>
                </a:rPr>
                <a:t>06.</a:t>
              </a:r>
              <a:endParaRPr lang="id-ID" altLang="ru-RU" sz="3200" b="1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14352" name="Группа 61"/>
          <p:cNvGrpSpPr>
            <a:grpSpLocks/>
          </p:cNvGrpSpPr>
          <p:nvPr/>
        </p:nvGrpSpPr>
        <p:grpSpPr bwMode="auto">
          <a:xfrm>
            <a:off x="8450395" y="4827588"/>
            <a:ext cx="3360605" cy="1222375"/>
            <a:chOff x="594554" y="1480714"/>
            <a:chExt cx="2751030" cy="1222298"/>
          </a:xfrm>
        </p:grpSpPr>
        <p:sp>
          <p:nvSpPr>
            <p:cNvPr id="14353" name="7 CuadroTexto"/>
            <p:cNvSpPr txBox="1">
              <a:spLocks noChangeArrowheads="1"/>
            </p:cNvSpPr>
            <p:nvPr/>
          </p:nvSpPr>
          <p:spPr bwMode="auto">
            <a:xfrm>
              <a:off x="1210202" y="1480714"/>
              <a:ext cx="2135382" cy="1222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b="1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«Логика: ТЕХДОК» </a:t>
              </a:r>
              <a:r>
                <a:rPr lang="ru-RU" altLang="ru-RU" sz="1200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— управление научно-технической, проектной </a:t>
              </a:r>
              <a:endParaRPr lang="en-US" altLang="ru-RU" sz="1200" dirty="0">
                <a:solidFill>
                  <a:schemeClr val="bg1"/>
                </a:solidFill>
                <a:latin typeface="Century Gothic" pitchFamily="34" charset="0"/>
                <a:ea typeface="Roboto"/>
                <a:cs typeface="Roboto"/>
              </a:endParaRPr>
            </a:p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и сопроводительной документацией</a:t>
              </a:r>
            </a:p>
          </p:txBody>
        </p:sp>
        <p:sp>
          <p:nvSpPr>
            <p:cNvPr id="14354" name="TextBox 63"/>
            <p:cNvSpPr txBox="1">
              <a:spLocks noChangeArrowheads="1"/>
            </p:cNvSpPr>
            <p:nvPr/>
          </p:nvSpPr>
          <p:spPr bwMode="auto">
            <a:xfrm>
              <a:off x="594554" y="1768426"/>
              <a:ext cx="620950" cy="584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3200" b="1" dirty="0">
                  <a:solidFill>
                    <a:schemeClr val="bg1"/>
                  </a:solidFill>
                  <a:latin typeface="Century Gothic" pitchFamily="34" charset="0"/>
                </a:rPr>
                <a:t>07.</a:t>
              </a:r>
              <a:endParaRPr lang="id-ID" altLang="ru-RU" sz="3200" b="1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  <p:grpSp>
        <p:nvGrpSpPr>
          <p:cNvPr id="29" name="Группа 31"/>
          <p:cNvGrpSpPr>
            <a:grpSpLocks/>
          </p:cNvGrpSpPr>
          <p:nvPr/>
        </p:nvGrpSpPr>
        <p:grpSpPr bwMode="auto">
          <a:xfrm>
            <a:off x="4613011" y="2518182"/>
            <a:ext cx="3772063" cy="1915461"/>
            <a:chOff x="672414" y="1624729"/>
            <a:chExt cx="2558605" cy="1916513"/>
          </a:xfrm>
        </p:grpSpPr>
        <p:sp>
          <p:nvSpPr>
            <p:cNvPr id="30" name="7 CuadroTexto"/>
            <p:cNvSpPr txBox="1">
              <a:spLocks noChangeArrowheads="1"/>
            </p:cNvSpPr>
            <p:nvPr/>
          </p:nvSpPr>
          <p:spPr bwMode="auto">
            <a:xfrm>
              <a:off x="1210261" y="1624729"/>
              <a:ext cx="2020758" cy="1916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b="1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«ЛОГИКА: </a:t>
              </a:r>
            </a:p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b="1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Договорные отношения» </a:t>
              </a:r>
              <a:r>
                <a:rPr lang="ru-RU" altLang="ru-RU" sz="1200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— </a:t>
              </a:r>
            </a:p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корпоративная платформа сквозной </a:t>
              </a:r>
              <a:r>
                <a:rPr lang="ru-RU" altLang="ru-RU" sz="1200" dirty="0" err="1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цифровизации</a:t>
              </a:r>
              <a:r>
                <a:rPr lang="ru-RU" altLang="ru-RU" sz="1200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 договорной деятельности </a:t>
              </a:r>
            </a:p>
            <a:p>
              <a:pPr eaLnBrk="1" hangingPunct="1">
                <a:lnSpc>
                  <a:spcPct val="125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dirty="0">
                  <a:solidFill>
                    <a:schemeClr val="bg1"/>
                  </a:solidFill>
                  <a:latin typeface="Century Gothic" pitchFamily="34" charset="0"/>
                  <a:ea typeface="Roboto"/>
                  <a:cs typeface="Roboto"/>
                </a:rPr>
                <a:t>на базе смарт-контрактов и юридически-значимого документооборота.</a:t>
              </a:r>
            </a:p>
          </p:txBody>
        </p:sp>
        <p:sp>
          <p:nvSpPr>
            <p:cNvPr id="31" name="TextBox 33"/>
            <p:cNvSpPr txBox="1">
              <a:spLocks noChangeArrowheads="1"/>
            </p:cNvSpPr>
            <p:nvPr/>
          </p:nvSpPr>
          <p:spPr bwMode="auto">
            <a:xfrm>
              <a:off x="672414" y="1873128"/>
              <a:ext cx="543091" cy="585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3200" b="1" dirty="0">
                  <a:solidFill>
                    <a:schemeClr val="bg1"/>
                  </a:solidFill>
                  <a:latin typeface="Century Gothic" pitchFamily="34" charset="0"/>
                </a:rPr>
                <a:t>02.</a:t>
              </a:r>
              <a:endParaRPr lang="id-ID" altLang="ru-RU" sz="3200" b="1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bazametrov.ru/uploads/objects/13808239/138082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81300"/>
            <a:ext cx="308292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>
            <a:extLst/>
          </p:cNvPr>
          <p:cNvSpPr/>
          <p:nvPr/>
        </p:nvSpPr>
        <p:spPr>
          <a:xfrm>
            <a:off x="0" y="2778125"/>
            <a:ext cx="3082925" cy="4106863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2400" dirty="0"/>
          </a:p>
        </p:txBody>
      </p:sp>
      <p:sp>
        <p:nvSpPr>
          <p:cNvPr id="6" name="Rectangle 44">
            <a:extLst/>
          </p:cNvPr>
          <p:cNvSpPr/>
          <p:nvPr/>
        </p:nvSpPr>
        <p:spPr>
          <a:xfrm>
            <a:off x="681038" y="644525"/>
            <a:ext cx="11510962" cy="5737225"/>
          </a:xfrm>
          <a:prstGeom prst="rect">
            <a:avLst/>
          </a:prstGeom>
          <a:solidFill>
            <a:srgbClr val="5D5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Straight Connector 2">
            <a:extLst/>
          </p:cNvPr>
          <p:cNvCxnSpPr>
            <a:cxnSpLocks/>
          </p:cNvCxnSpPr>
          <p:nvPr/>
        </p:nvCxnSpPr>
        <p:spPr>
          <a:xfrm rot="16200000">
            <a:off x="1735138" y="3417888"/>
            <a:ext cx="0" cy="2667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0" name="TextBox 8"/>
          <p:cNvSpPr txBox="1">
            <a:spLocks noChangeArrowheads="1"/>
          </p:cNvSpPr>
          <p:nvPr/>
        </p:nvSpPr>
        <p:spPr bwMode="auto">
          <a:xfrm>
            <a:off x="1476375" y="3695700"/>
            <a:ext cx="3087688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738"/>
              </a:lnSpc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chemeClr val="bg1"/>
                </a:solidFill>
                <a:latin typeface="Century Gothic" pitchFamily="34" charset="0"/>
                <a:ea typeface="Roboto"/>
                <a:cs typeface="Roboto"/>
              </a:rPr>
              <a:t>Мы открыты для решения ваших бизнес-задач. Свяжитесь с нами любым удобным для вас образом</a:t>
            </a:r>
            <a:endParaRPr lang="id-ID" altLang="ru-RU" sz="1200">
              <a:solidFill>
                <a:schemeClr val="bg1"/>
              </a:solidFill>
              <a:latin typeface="Century Gothic" pitchFamily="34" charset="0"/>
              <a:ea typeface="Roboto"/>
              <a:cs typeface="Roboto"/>
            </a:endParaRPr>
          </a:p>
        </p:txBody>
      </p:sp>
      <p:sp>
        <p:nvSpPr>
          <p:cNvPr id="31751" name="TextBox 10"/>
          <p:cNvSpPr txBox="1">
            <a:spLocks noChangeArrowheads="1"/>
          </p:cNvSpPr>
          <p:nvPr/>
        </p:nvSpPr>
        <p:spPr bwMode="auto">
          <a:xfrm>
            <a:off x="1414463" y="2084388"/>
            <a:ext cx="33353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>
                <a:solidFill>
                  <a:schemeClr val="bg1"/>
                </a:solidFill>
                <a:latin typeface="Century Gothic" pitchFamily="34" charset="0"/>
                <a:ea typeface="Roboto"/>
                <a:cs typeface="Roboto"/>
              </a:rPr>
              <a:t>СПАСИБО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>
                <a:solidFill>
                  <a:schemeClr val="bg1"/>
                </a:solidFill>
                <a:latin typeface="Century Gothic" pitchFamily="34" charset="0"/>
                <a:ea typeface="Roboto"/>
                <a:cs typeface="Roboto"/>
              </a:rPr>
              <a:t>ЗА ВНИМАНИЕ!</a:t>
            </a:r>
            <a:endParaRPr lang="id-ID" altLang="ru-RU" sz="3200">
              <a:solidFill>
                <a:schemeClr val="bg1"/>
              </a:solidFill>
              <a:latin typeface="Century Gothic" pitchFamily="34" charset="0"/>
              <a:ea typeface="Roboto"/>
              <a:cs typeface="Roboto"/>
            </a:endParaRPr>
          </a:p>
        </p:txBody>
      </p:sp>
      <p:sp>
        <p:nvSpPr>
          <p:cNvPr id="18" name="Прямоугольник 17">
            <a:extLst/>
          </p:cNvPr>
          <p:cNvSpPr/>
          <p:nvPr/>
        </p:nvSpPr>
        <p:spPr>
          <a:xfrm>
            <a:off x="9069388" y="2733675"/>
            <a:ext cx="2214068" cy="4234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lnSpc>
                <a:spcPts val="293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67" b="1" dirty="0">
                <a:solidFill>
                  <a:schemeClr val="bg1"/>
                </a:solidFill>
                <a:latin typeface="Century Gothic" panose="020B0502020202020204" pitchFamily="34" charset="0"/>
                <a:ea typeface="Roboto" panose="02000000000000000000" pitchFamily="2" charset="0"/>
                <a:cs typeface="+mn-cs"/>
              </a:rPr>
              <a:t>+7-495-320-63-00</a:t>
            </a:r>
          </a:p>
        </p:txBody>
      </p:sp>
      <p:sp>
        <p:nvSpPr>
          <p:cNvPr id="19" name="Прямоугольник 18">
            <a:extLst/>
          </p:cNvPr>
          <p:cNvSpPr/>
          <p:nvPr/>
        </p:nvSpPr>
        <p:spPr>
          <a:xfrm>
            <a:off x="9069388" y="3825875"/>
            <a:ext cx="1812925" cy="423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lnSpc>
                <a:spcPts val="293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67" b="1" dirty="0">
                <a:solidFill>
                  <a:schemeClr val="bg1"/>
                </a:solidFill>
                <a:latin typeface="Century Gothic" panose="020B0502020202020204" pitchFamily="34" charset="0"/>
                <a:ea typeface="Roboto" panose="02000000000000000000" pitchFamily="2" charset="0"/>
                <a:cs typeface="+mn-cs"/>
              </a:rPr>
              <a:t>info@blogic.ru</a:t>
            </a:r>
            <a:endParaRPr lang="ru-RU" sz="1867" b="1" dirty="0">
              <a:solidFill>
                <a:schemeClr val="bg1"/>
              </a:solidFill>
              <a:latin typeface="Century Gothic" panose="020B0502020202020204" pitchFamily="34" charset="0"/>
              <a:ea typeface="Roboto" panose="02000000000000000000" pitchFamily="2" charset="0"/>
              <a:cs typeface="+mn-cs"/>
            </a:endParaRPr>
          </a:p>
        </p:txBody>
      </p:sp>
      <p:sp>
        <p:nvSpPr>
          <p:cNvPr id="20" name="Shape 4804">
            <a:extLst/>
          </p:cNvPr>
          <p:cNvSpPr/>
          <p:nvPr/>
        </p:nvSpPr>
        <p:spPr>
          <a:xfrm>
            <a:off x="9124950" y="3475038"/>
            <a:ext cx="360363" cy="247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4544" y="105000"/>
                </a:moveTo>
                <a:cubicBezTo>
                  <a:pt x="114544" y="105444"/>
                  <a:pt x="114505" y="105877"/>
                  <a:pt x="114450" y="106305"/>
                </a:cubicBezTo>
                <a:lnTo>
                  <a:pt x="80772" y="60000"/>
                </a:lnTo>
                <a:lnTo>
                  <a:pt x="114450" y="13694"/>
                </a:lnTo>
                <a:cubicBezTo>
                  <a:pt x="114505" y="14122"/>
                  <a:pt x="114544" y="14555"/>
                  <a:pt x="114544" y="15000"/>
                </a:cubicBezTo>
                <a:cubicBezTo>
                  <a:pt x="114544" y="15000"/>
                  <a:pt x="114544" y="105000"/>
                  <a:pt x="114544" y="105000"/>
                </a:cubicBezTo>
                <a:close/>
                <a:moveTo>
                  <a:pt x="109088" y="112500"/>
                </a:moveTo>
                <a:lnTo>
                  <a:pt x="10911" y="112500"/>
                </a:lnTo>
                <a:cubicBezTo>
                  <a:pt x="10272" y="112500"/>
                  <a:pt x="9661" y="112322"/>
                  <a:pt x="9094" y="112044"/>
                </a:cubicBezTo>
                <a:lnTo>
                  <a:pt x="43083" y="65300"/>
                </a:lnTo>
                <a:lnTo>
                  <a:pt x="52444" y="78177"/>
                </a:lnTo>
                <a:cubicBezTo>
                  <a:pt x="54533" y="81050"/>
                  <a:pt x="57266" y="82483"/>
                  <a:pt x="60000" y="82483"/>
                </a:cubicBezTo>
                <a:cubicBezTo>
                  <a:pt x="62733" y="82483"/>
                  <a:pt x="65466" y="81050"/>
                  <a:pt x="67550" y="78177"/>
                </a:cubicBezTo>
                <a:lnTo>
                  <a:pt x="76916" y="65300"/>
                </a:lnTo>
                <a:lnTo>
                  <a:pt x="110911" y="112044"/>
                </a:lnTo>
                <a:cubicBezTo>
                  <a:pt x="110338" y="112322"/>
                  <a:pt x="109733" y="112500"/>
                  <a:pt x="109088" y="112500"/>
                </a:cubicBezTo>
                <a:moveTo>
                  <a:pt x="5455" y="105000"/>
                </a:moveTo>
                <a:lnTo>
                  <a:pt x="5455" y="15000"/>
                </a:lnTo>
                <a:cubicBezTo>
                  <a:pt x="5455" y="14555"/>
                  <a:pt x="5494" y="14122"/>
                  <a:pt x="5550" y="13694"/>
                </a:cubicBezTo>
                <a:lnTo>
                  <a:pt x="39227" y="60000"/>
                </a:lnTo>
                <a:lnTo>
                  <a:pt x="5550" y="106305"/>
                </a:lnTo>
                <a:cubicBezTo>
                  <a:pt x="5494" y="105877"/>
                  <a:pt x="5455" y="105444"/>
                  <a:pt x="5455" y="105000"/>
                </a:cubicBezTo>
                <a:moveTo>
                  <a:pt x="10911" y="7500"/>
                </a:moveTo>
                <a:lnTo>
                  <a:pt x="109088" y="7500"/>
                </a:lnTo>
                <a:cubicBezTo>
                  <a:pt x="109733" y="7500"/>
                  <a:pt x="110338" y="7677"/>
                  <a:pt x="110911" y="7961"/>
                </a:cubicBezTo>
                <a:lnTo>
                  <a:pt x="63694" y="72877"/>
                </a:lnTo>
                <a:cubicBezTo>
                  <a:pt x="62711" y="74233"/>
                  <a:pt x="61394" y="74983"/>
                  <a:pt x="60000" y="74983"/>
                </a:cubicBezTo>
                <a:cubicBezTo>
                  <a:pt x="58605" y="74983"/>
                  <a:pt x="57288" y="74233"/>
                  <a:pt x="56300" y="72877"/>
                </a:cubicBezTo>
                <a:lnTo>
                  <a:pt x="9094" y="7961"/>
                </a:lnTo>
                <a:cubicBezTo>
                  <a:pt x="9661" y="7677"/>
                  <a:pt x="10272" y="7500"/>
                  <a:pt x="10911" y="7500"/>
                </a:cubicBezTo>
                <a:moveTo>
                  <a:pt x="109088" y="0"/>
                </a:moveTo>
                <a:lnTo>
                  <a:pt x="10911" y="0"/>
                </a:lnTo>
                <a:cubicBezTo>
                  <a:pt x="4883" y="0"/>
                  <a:pt x="0" y="6716"/>
                  <a:pt x="0" y="15000"/>
                </a:cubicBezTo>
                <a:lnTo>
                  <a:pt x="0" y="105000"/>
                </a:lnTo>
                <a:cubicBezTo>
                  <a:pt x="0" y="113283"/>
                  <a:pt x="4883" y="120000"/>
                  <a:pt x="10911" y="120000"/>
                </a:cubicBezTo>
                <a:lnTo>
                  <a:pt x="109088" y="120000"/>
                </a:lnTo>
                <a:cubicBezTo>
                  <a:pt x="115116" y="120000"/>
                  <a:pt x="120000" y="113283"/>
                  <a:pt x="120000" y="105000"/>
                </a:cubicBezTo>
                <a:lnTo>
                  <a:pt x="120000" y="15000"/>
                </a:lnTo>
                <a:cubicBezTo>
                  <a:pt x="120000" y="6716"/>
                  <a:pt x="115116" y="0"/>
                  <a:pt x="109088" y="0"/>
                </a:cubicBezTo>
              </a:path>
            </a:pathLst>
          </a:custGeom>
          <a:solidFill>
            <a:schemeClr val="bg2">
              <a:lumMod val="75000"/>
              <a:lumOff val="25000"/>
            </a:schemeClr>
          </a:solidFill>
          <a:ln>
            <a:noFill/>
          </a:ln>
        </p:spPr>
        <p:txBody>
          <a:bodyPr lIns="50767" tIns="50767" rIns="50767" bIns="50767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3999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755" name="Прямоугольник 20"/>
          <p:cNvSpPr>
            <a:spLocks noChangeArrowheads="1"/>
          </p:cNvSpPr>
          <p:nvPr/>
        </p:nvSpPr>
        <p:spPr bwMode="auto">
          <a:xfrm>
            <a:off x="9069388" y="4587875"/>
            <a:ext cx="244157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738"/>
              </a:lnSpc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chemeClr val="bg1"/>
                </a:solidFill>
                <a:latin typeface="Century Gothic" pitchFamily="34" charset="0"/>
                <a:ea typeface="Roboto"/>
                <a:cs typeface="Roboto"/>
              </a:rPr>
              <a:t>117342, г. Москва, </a:t>
            </a:r>
            <a:r>
              <a:rPr lang="ru-RU" altLang="ru-RU" sz="1200" dirty="0" err="1">
                <a:solidFill>
                  <a:schemeClr val="bg1"/>
                </a:solidFill>
                <a:latin typeface="Century Gothic" pitchFamily="34" charset="0"/>
                <a:ea typeface="Roboto"/>
                <a:cs typeface="Roboto"/>
              </a:rPr>
              <a:t>ул</a:t>
            </a:r>
            <a:r>
              <a:rPr lang="ru-RU" altLang="ru-RU" sz="1200" dirty="0">
                <a:solidFill>
                  <a:schemeClr val="bg1"/>
                </a:solidFill>
                <a:latin typeface="Century Gothic" pitchFamily="34" charset="0"/>
                <a:ea typeface="Roboto"/>
                <a:cs typeface="Roboto"/>
              </a:rPr>
              <a:t> Введенского, д. 1А,</a:t>
            </a:r>
          </a:p>
        </p:txBody>
      </p:sp>
      <p:sp>
        <p:nvSpPr>
          <p:cNvPr id="22" name="Shape 4609">
            <a:extLst/>
          </p:cNvPr>
          <p:cNvSpPr/>
          <p:nvPr/>
        </p:nvSpPr>
        <p:spPr>
          <a:xfrm>
            <a:off x="9197975" y="2160588"/>
            <a:ext cx="212725" cy="4270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5000" y="8183"/>
                </a:moveTo>
                <a:lnTo>
                  <a:pt x="55000" y="8183"/>
                </a:lnTo>
                <a:cubicBezTo>
                  <a:pt x="52238" y="8183"/>
                  <a:pt x="50000" y="9400"/>
                  <a:pt x="50000" y="10911"/>
                </a:cubicBezTo>
                <a:cubicBezTo>
                  <a:pt x="50000" y="12416"/>
                  <a:pt x="52238" y="13638"/>
                  <a:pt x="55000" y="13638"/>
                </a:cubicBezTo>
                <a:lnTo>
                  <a:pt x="65000" y="13638"/>
                </a:lnTo>
                <a:cubicBezTo>
                  <a:pt x="67761" y="13638"/>
                  <a:pt x="70000" y="12416"/>
                  <a:pt x="70000" y="10911"/>
                </a:cubicBezTo>
                <a:cubicBezTo>
                  <a:pt x="70000" y="9400"/>
                  <a:pt x="67761" y="8183"/>
                  <a:pt x="65000" y="8183"/>
                </a:cubicBezTo>
                <a:moveTo>
                  <a:pt x="110000" y="16361"/>
                </a:moveTo>
                <a:lnTo>
                  <a:pt x="10000" y="16361"/>
                </a:lnTo>
                <a:lnTo>
                  <a:pt x="10000" y="10911"/>
                </a:lnTo>
                <a:cubicBezTo>
                  <a:pt x="10000" y="7900"/>
                  <a:pt x="14472" y="5455"/>
                  <a:pt x="20000" y="5455"/>
                </a:cubicBezTo>
                <a:lnTo>
                  <a:pt x="100000" y="5455"/>
                </a:lnTo>
                <a:cubicBezTo>
                  <a:pt x="105516" y="5455"/>
                  <a:pt x="110000" y="7900"/>
                  <a:pt x="110000" y="10911"/>
                </a:cubicBezTo>
                <a:cubicBezTo>
                  <a:pt x="110000" y="10911"/>
                  <a:pt x="110000" y="16361"/>
                  <a:pt x="110000" y="16361"/>
                </a:cubicBezTo>
                <a:close/>
                <a:moveTo>
                  <a:pt x="110000" y="98183"/>
                </a:moveTo>
                <a:lnTo>
                  <a:pt x="10000" y="98183"/>
                </a:lnTo>
                <a:lnTo>
                  <a:pt x="10000" y="21816"/>
                </a:lnTo>
                <a:lnTo>
                  <a:pt x="110000" y="21816"/>
                </a:lnTo>
                <a:cubicBezTo>
                  <a:pt x="110000" y="21816"/>
                  <a:pt x="110000" y="98183"/>
                  <a:pt x="110000" y="98183"/>
                </a:cubicBezTo>
                <a:close/>
                <a:moveTo>
                  <a:pt x="110000" y="109088"/>
                </a:moveTo>
                <a:cubicBezTo>
                  <a:pt x="110000" y="112105"/>
                  <a:pt x="105516" y="114544"/>
                  <a:pt x="100000" y="114544"/>
                </a:cubicBezTo>
                <a:lnTo>
                  <a:pt x="20000" y="114544"/>
                </a:lnTo>
                <a:cubicBezTo>
                  <a:pt x="14472" y="114544"/>
                  <a:pt x="10000" y="112105"/>
                  <a:pt x="10000" y="109088"/>
                </a:cubicBezTo>
                <a:lnTo>
                  <a:pt x="10000" y="103638"/>
                </a:lnTo>
                <a:lnTo>
                  <a:pt x="110000" y="103638"/>
                </a:lnTo>
                <a:cubicBezTo>
                  <a:pt x="110000" y="103638"/>
                  <a:pt x="110000" y="109088"/>
                  <a:pt x="110000" y="109088"/>
                </a:cubicBezTo>
                <a:close/>
                <a:moveTo>
                  <a:pt x="100000" y="0"/>
                </a:moveTo>
                <a:lnTo>
                  <a:pt x="20000" y="0"/>
                </a:lnTo>
                <a:cubicBezTo>
                  <a:pt x="8955" y="0"/>
                  <a:pt x="0" y="4883"/>
                  <a:pt x="0" y="10911"/>
                </a:cubicBezTo>
                <a:lnTo>
                  <a:pt x="0" y="109088"/>
                </a:lnTo>
                <a:cubicBezTo>
                  <a:pt x="0" y="115116"/>
                  <a:pt x="8955" y="120000"/>
                  <a:pt x="20000" y="120000"/>
                </a:cubicBezTo>
                <a:lnTo>
                  <a:pt x="100000" y="120000"/>
                </a:lnTo>
                <a:cubicBezTo>
                  <a:pt x="111044" y="120000"/>
                  <a:pt x="120000" y="115116"/>
                  <a:pt x="120000" y="109088"/>
                </a:cubicBezTo>
                <a:lnTo>
                  <a:pt x="120000" y="10911"/>
                </a:lnTo>
                <a:cubicBezTo>
                  <a:pt x="120000" y="4883"/>
                  <a:pt x="111044" y="0"/>
                  <a:pt x="100000" y="0"/>
                </a:cubicBezTo>
                <a:moveTo>
                  <a:pt x="60000" y="111816"/>
                </a:moveTo>
                <a:cubicBezTo>
                  <a:pt x="62761" y="111816"/>
                  <a:pt x="65000" y="110600"/>
                  <a:pt x="65000" y="109088"/>
                </a:cubicBezTo>
                <a:cubicBezTo>
                  <a:pt x="65000" y="107588"/>
                  <a:pt x="62761" y="106361"/>
                  <a:pt x="60000" y="106361"/>
                </a:cubicBezTo>
                <a:cubicBezTo>
                  <a:pt x="57238" y="106361"/>
                  <a:pt x="55000" y="107588"/>
                  <a:pt x="55000" y="109088"/>
                </a:cubicBezTo>
                <a:cubicBezTo>
                  <a:pt x="55000" y="110600"/>
                  <a:pt x="57238" y="111816"/>
                  <a:pt x="60000" y="111816"/>
                </a:cubicBezTo>
              </a:path>
            </a:pathLst>
          </a:custGeom>
          <a:solidFill>
            <a:schemeClr val="bg2">
              <a:lumMod val="75000"/>
              <a:lumOff val="25000"/>
            </a:schemeClr>
          </a:solidFill>
          <a:ln>
            <a:noFill/>
          </a:ln>
        </p:spPr>
        <p:txBody>
          <a:bodyPr lIns="50767" tIns="50767" rIns="50767" bIns="50767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3999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" name="Rectangle 7">
            <a:extLst/>
          </p:cNvPr>
          <p:cNvSpPr/>
          <p:nvPr/>
        </p:nvSpPr>
        <p:spPr>
          <a:xfrm>
            <a:off x="1111250" y="1111250"/>
            <a:ext cx="10677525" cy="61579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240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/>
          </p:cNvPr>
          <p:cNvSpPr txBox="1"/>
          <p:nvPr/>
        </p:nvSpPr>
        <p:spPr>
          <a:xfrm>
            <a:off x="8975725" y="6500813"/>
            <a:ext cx="1920875" cy="287337"/>
          </a:xfrm>
          <a:prstGeom prst="rect">
            <a:avLst/>
          </a:prstGeom>
          <a:noFill/>
        </p:spPr>
        <p:txBody>
          <a:bodyPr lIns="121917" tIns="60959" rIns="121917" bIns="60959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67" spc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BLOGIC.R</a:t>
            </a:r>
            <a:r>
              <a:rPr lang="en-US" sz="1067" spc="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</a:p>
        </p:txBody>
      </p:sp>
      <p:pic>
        <p:nvPicPr>
          <p:cNvPr id="31759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325" y="6410325"/>
            <a:ext cx="8382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0" name="Picture 2" descr="https://bazametrov.ru/uploads/objects/13808239/1380823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563" y="644525"/>
            <a:ext cx="3325812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BB3B811B2206C4D9C329C419272D6D5" ma:contentTypeVersion="0" ma:contentTypeDescription="Создание документа." ma:contentTypeScope="" ma:versionID="099fb003adacf3909bb5fa541396ed29">
  <xsd:schema xmlns:xsd="http://www.w3.org/2001/XMLSchema" xmlns:xs="http://www.w3.org/2001/XMLSchema" xmlns:p="http://schemas.microsoft.com/office/2006/metadata/properties" xmlns:ns2="0da0684c-48ad-4a71-b828-753e78c7459a" targetNamespace="http://schemas.microsoft.com/office/2006/metadata/properties" ma:root="true" ma:fieldsID="577026baf4f45a5c8c4f694022cb7d24" ns2:_="">
    <xsd:import namespace="0da0684c-48ad-4a71-b828-753e78c7459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684c-48ad-4a71-b828-753e78c7459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759C7044-AD26-434B-9716-DFF12BD23A6A}">
  <ds:schemaRefs>
    <ds:schemaRef ds:uri="http://schemas.microsoft.com/office/2006/documentManagement/types"/>
    <ds:schemaRef ds:uri="http://www.w3.org/XML/1998/namespace"/>
    <ds:schemaRef ds:uri="0da0684c-48ad-4a71-b828-753e78c7459a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6E8965B-6ED2-4A2E-938A-CF60DC95A6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684c-48ad-4a71-b828-753e78c745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9A00D6-88C6-4CFC-92ED-5E241D5E0CAC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4110</TotalTime>
  <Words>817</Words>
  <Application>Microsoft Office PowerPoint</Application>
  <PresentationFormat>Широкоэкранный</PresentationFormat>
  <Paragraphs>110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Lato</vt:lpstr>
      <vt:lpstr>Open Sans</vt:lpstr>
      <vt:lpstr>Roboto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Лачугина Олеся Владимировна</dc:creator>
  <cp:lastModifiedBy>Набиуллин Амир</cp:lastModifiedBy>
  <cp:revision>141</cp:revision>
  <cp:lastPrinted>2020-01-23T09:12:19Z</cp:lastPrinted>
  <dcterms:created xsi:type="dcterms:W3CDTF">2019-05-16T10:17:07Z</dcterms:created>
  <dcterms:modified xsi:type="dcterms:W3CDTF">2023-05-31T12:45:31Z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0x010100EBB3B811B2206C4D9C329C419272D6D5</vt:lpwstr>
  </property>
  <property fmtid="{D5CDD505-2E9C-101B-9397-08002B2CF9AE}" pid="3" name="_dlc_DocIdItemGuid">
    <vt:lpwstr>5cd8be2f-740d-45aa-b03a-ef0802f68ded</vt:lpwstr>
  </property>
  <property fmtid="{D5CDD505-2E9C-101B-9397-08002B2CF9AE}" pid="4" name="_dlc_DocId">
    <vt:lpwstr>WDFDPAD5U4VV-680-228</vt:lpwstr>
  </property>
  <property fmtid="{D5CDD505-2E9C-101B-9397-08002B2CF9AE}" pid="5" name="_dlc_DocIdUrl">
    <vt:lpwstr>https://portal.it.ru/site/im/private/_layouts/DocIdRedir.aspx?ID=WDFDPAD5U4VV-680-228, WDFDPAD5U4VV-680-228</vt:lpwstr>
  </property>
</Properties>
</file>