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5" r:id="rId2"/>
    <p:sldId id="388" r:id="rId3"/>
    <p:sldId id="278" r:id="rId4"/>
    <p:sldId id="368" r:id="rId5"/>
  </p:sldIdLst>
  <p:sldSz cx="12192000" cy="6858000"/>
  <p:notesSz cx="6742113" cy="98758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2EA"/>
    <a:srgbClr val="477CA1"/>
    <a:srgbClr val="9CABDC"/>
    <a:srgbClr val="9691C5"/>
    <a:srgbClr val="7471AB"/>
    <a:srgbClr val="5D587E"/>
    <a:srgbClr val="84AFD6"/>
    <a:srgbClr val="B4C7E7"/>
    <a:srgbClr val="394052"/>
    <a:srgbClr val="00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317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222" y="1"/>
            <a:ext cx="2922317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FDEDE2-0917-43CB-B6AD-8E4C4560669B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897" y="4690984"/>
            <a:ext cx="5394320" cy="44448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79"/>
            <a:ext cx="2922317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222" y="9380379"/>
            <a:ext cx="2922317" cy="4938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B9FD84-6115-4317-B945-BA05E59DC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273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41363"/>
            <a:ext cx="6583363" cy="37036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фотка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C18C-0E1A-4E0D-B206-91F7ECB90E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8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фотка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1C18C-0E1A-4E0D-B206-91F7ECB90E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2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C3EC-6834-419F-813B-0C95B70D985F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7D5F-9853-4772-8A4E-48377DAF8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50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4928-68DA-400A-82C2-3BD03EF31873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5819-80A5-4F8C-97D1-6DCFBEB1FA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9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EDF4F-67E0-40A1-BFA2-FAA07B39A8F5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C95F-4AFF-4DF3-A293-1B22040C6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68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62DD-201F-4638-AB2B-B6E43D78C402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AFF7-5447-45E3-8F18-A5B25746C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3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1D2E-E05C-4CE0-9D5D-367AC87516E9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4F54-0567-45B2-86E8-775EE919B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2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A8A5-E54A-46AB-993F-0DECCFAAF441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1888-F937-45A8-A085-A38F98201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23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77F1-61AA-4D18-B2F8-EF1DB2A1E6F2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77A8-0C44-4F22-B913-BEA1F15B2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26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4147-8478-4EA9-A12F-0F96C8D27F3D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ED8F2-1079-4D83-B21B-4416E9688B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5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129C-610B-43B9-82F4-38E32799F7B1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6222-3F21-49DD-A6A3-28738D855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71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A879-9CF4-4D2D-9DC3-8C83E3FA07FA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04EAA-4A26-4CE3-8301-69331338F1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5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85D8-7D8E-4CBE-9F5F-A05EEC96302B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3C3B-3873-4E38-A171-A116EAA96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84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968E2D-4914-498A-B999-5C4CFA5EE751}" type="datetimeFigureOut">
              <a:rPr lang="ru-RU"/>
              <a:pPr>
                <a:defRPr/>
              </a:pPr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DD915EA-861F-43FB-BA43-8D2A54DF26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454" y="4659810"/>
            <a:ext cx="1170730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477CA1"/>
                </a:solidFill>
                <a:latin typeface="Franklin Gothic Medium Cond" pitchFamily="34" charset="0"/>
              </a:rPr>
              <a:t>Проект Внедрение Решения «Global-Marine: Система управления судостроением и судоремонтом»</a:t>
            </a:r>
            <a:endParaRPr lang="en-US" sz="2400" dirty="0">
              <a:solidFill>
                <a:srgbClr val="477CA1"/>
              </a:solidFill>
              <a:latin typeface="Franklin Gothic Medium Cond" pitchFamily="34" charset="0"/>
            </a:endParaRPr>
          </a:p>
          <a:p>
            <a:pPr algn="ctr"/>
            <a:endParaRPr lang="en-US" sz="2400" dirty="0">
              <a:solidFill>
                <a:srgbClr val="477CA1"/>
              </a:solidFill>
              <a:latin typeface="Franklin Gothic Medium Cond" pitchFamily="34" charset="0"/>
            </a:endParaRPr>
          </a:p>
          <a:p>
            <a:pPr algn="ctr"/>
            <a:r>
              <a:rPr lang="ru-RU" sz="2000" dirty="0">
                <a:solidFill>
                  <a:srgbClr val="477CA1"/>
                </a:solidFill>
                <a:latin typeface="Franklin Gothic Medium Cond" pitchFamily="34" charset="0"/>
              </a:rPr>
              <a:t>Соглашение о предоставлении гранта от «13» декабря 2022 г. № 2022-550-1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632"/>
            <a:ext cx="3981882" cy="1594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C8F8C04-E068-26A9-4F60-AA9DDE39C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78" y="545596"/>
            <a:ext cx="3508486" cy="818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9F9929-3A79-A4A9-286A-17748D2486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30" y="1384002"/>
            <a:ext cx="1287284" cy="1272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78" y="1614675"/>
            <a:ext cx="1697561" cy="8112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3918" y="1704715"/>
            <a:ext cx="7728082" cy="4878874"/>
          </a:xfrm>
          <a:prstGeom prst="rect">
            <a:avLst/>
          </a:prstGeom>
        </p:spPr>
        <p:txBody>
          <a:bodyPr wrap="square" lIns="76809" tIns="38405" rIns="76809" bIns="38405">
            <a:spAutoFit/>
          </a:bodyPr>
          <a:lstStyle/>
          <a:p>
            <a:pPr marL="10669" marR="128018">
              <a:spcBef>
                <a:spcPts val="1008"/>
              </a:spcBef>
              <a:buClr>
                <a:srgbClr val="3B789D"/>
              </a:buClr>
              <a:tabLst>
                <a:tab pos="162157" algn="l"/>
              </a:tabLst>
            </a:pPr>
            <a:r>
              <a:rPr lang="ru-RU" sz="16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Цифровое производство, управляемое интегрированной информационной системой: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Обеспечение цифрового управления Предприятием в целом и эффективной работой основных производственных подразделений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Решение ключевых задач Предприятия в интегрированной цифровой среде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Цифровизация подготовки производства (конструкторской и технологической подготовки производства)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Управление данными, документами и ключевыми бизнес-процессами Предприятия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Управление ресурсами Предприятия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Электронный организационно-распорядительный документооборот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Управление себестоимостью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Производственное планирование (управление графиками строительства заказов, планирования и управления работами Верфи)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Технико-экономическое планирование (управление договорами, бюджетирование)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Учет и диспетчеризации производства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Управление материально-техническим обеспечением производства (планирование закупок, исполнение закупок)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2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Управление качеством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5DA5A7D-B129-1B7E-8FCC-F9A6016EA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30" y="169414"/>
            <a:ext cx="3508486" cy="818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AE80074-4C2C-4CED-641A-F815B7194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21" y="125136"/>
            <a:ext cx="864852" cy="855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4238AFA-2772-3439-EF0A-F02DABD08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72" y="78079"/>
            <a:ext cx="1697561" cy="811273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xmlns="" id="{D2863AA8-47DD-B783-4FED-7096A14B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1103" y="524227"/>
            <a:ext cx="272578" cy="365125"/>
          </a:xfrm>
        </p:spPr>
        <p:txBody>
          <a:bodyPr/>
          <a:lstStyle/>
          <a:p>
            <a:fld id="{B5DF7C2A-9F8D-470F-B08C-F6835B14186E}" type="slidenum">
              <a:rPr lang="ru-RU" smtClean="0"/>
              <a:t>2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0FCF769-40B5-DB89-47B7-F68B04BC0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76" y="-73218"/>
            <a:ext cx="3124861" cy="125170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94D8569-90B8-3890-66BA-3F9C41189FE1}"/>
              </a:ext>
            </a:extLst>
          </p:cNvPr>
          <p:cNvSpPr/>
          <p:nvPr/>
        </p:nvSpPr>
        <p:spPr>
          <a:xfrm>
            <a:off x="117389" y="1704715"/>
            <a:ext cx="4346529" cy="3709324"/>
          </a:xfrm>
          <a:prstGeom prst="rect">
            <a:avLst/>
          </a:prstGeom>
        </p:spPr>
        <p:txBody>
          <a:bodyPr wrap="square" lIns="76809" tIns="38405" rIns="76809" bIns="38405">
            <a:spAutoFit/>
          </a:bodyPr>
          <a:lstStyle/>
          <a:p>
            <a:pPr marL="10669" marR="128018">
              <a:spcBef>
                <a:spcPts val="1008"/>
              </a:spcBef>
              <a:buClr>
                <a:srgbClr val="3B789D"/>
              </a:buClr>
              <a:tabLst>
                <a:tab pos="162157" algn="l"/>
              </a:tabLst>
            </a:pPr>
            <a:r>
              <a:rPr lang="ru-RU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Уникальный продукт, обеспечивающий: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4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Внедрение новых управленческих и цифровых технологий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4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Повышение качества продукции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4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Формирование единого цифрового пространства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4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Повышение эффективности деятельности подразделений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r>
              <a:rPr lang="ru-RU" sz="1400" spc="-4" dirty="0">
                <a:solidFill>
                  <a:srgbClr val="394052"/>
                </a:solidFill>
                <a:latin typeface="Franklin Gothic Book"/>
                <a:cs typeface="Franklin Gothic Book"/>
              </a:rPr>
              <a:t>Повышение эффективности бизнес-процессов за счет цифровизации и оптимизации информационного взаимодействия их участников</a:t>
            </a:r>
          </a:p>
          <a:p>
            <a:pPr marL="639658" marR="128018" lvl="1" indent="-244933">
              <a:spcBef>
                <a:spcPts val="1008"/>
              </a:spcBef>
              <a:buClr>
                <a:srgbClr val="3B789D"/>
              </a:buClr>
              <a:buFont typeface="Arial" panose="020B0604020202020204" pitchFamily="34" charset="0"/>
              <a:buChar char="•"/>
              <a:tabLst>
                <a:tab pos="162157" algn="l"/>
              </a:tabLst>
            </a:pPr>
            <a:endParaRPr lang="ru-RU" sz="1400" spc="-4" dirty="0">
              <a:solidFill>
                <a:srgbClr val="394052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1426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CA9B9495-CB60-D53A-E134-EA0068457A4B}"/>
              </a:ext>
            </a:extLst>
          </p:cNvPr>
          <p:cNvSpPr/>
          <p:nvPr/>
        </p:nvSpPr>
        <p:spPr>
          <a:xfrm>
            <a:off x="6458856" y="1596571"/>
            <a:ext cx="5605455" cy="20102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D560BEDE-360F-D458-A1D8-171F8AD870D6}"/>
              </a:ext>
            </a:extLst>
          </p:cNvPr>
          <p:cNvSpPr/>
          <p:nvPr/>
        </p:nvSpPr>
        <p:spPr>
          <a:xfrm>
            <a:off x="49750" y="1529994"/>
            <a:ext cx="6035179" cy="406800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79CEAF9-C96C-9F25-648C-1B53F69DC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73" y="3811942"/>
            <a:ext cx="5940327" cy="1810240"/>
          </a:xfrm>
        </p:spPr>
        <p:txBody>
          <a:bodyPr lIns="0" tIns="0" rIns="0" bIns="0"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Доработка </a:t>
            </a:r>
            <a:r>
              <a:rPr lang="ru-RU" sz="1400" dirty="0"/>
              <a:t>(существующая функциональность)</a:t>
            </a:r>
          </a:p>
          <a:p>
            <a:pPr marL="0" indent="-1746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Организационно-распорядительный документооборот</a:t>
            </a:r>
          </a:p>
          <a:p>
            <a:pPr marL="0" indent="-1746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Управление процессами технологической подготовки судостроительного производства</a:t>
            </a:r>
          </a:p>
          <a:p>
            <a:pPr marL="0" indent="-1746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Управление графиками постройки</a:t>
            </a:r>
            <a:r>
              <a:rPr lang="en-US" sz="1400" dirty="0"/>
              <a:t> </a:t>
            </a:r>
            <a:r>
              <a:rPr lang="ru-RU" sz="1400" dirty="0"/>
              <a:t>заказов</a:t>
            </a:r>
          </a:p>
          <a:p>
            <a:pPr marL="0" indent="-1746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Планирование и управление работами верфи</a:t>
            </a:r>
          </a:p>
          <a:p>
            <a:pPr marL="0" indent="-1746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Управление процессами производства изделий машиностроительной части</a:t>
            </a:r>
          </a:p>
          <a:p>
            <a:pPr marL="0" indent="-1746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Управление и планирование закупок, складской учет и складская логистика</a:t>
            </a:r>
          </a:p>
          <a:p>
            <a:pPr marL="0" indent="-1746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Управление договорами и бюджетированием</a:t>
            </a:r>
          </a:p>
          <a:p>
            <a:pPr marL="0" indent="-1746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Управления процессами технического обслуживания и ремонта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598A4B-E056-9A8C-62EC-99655170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1103" y="524227"/>
            <a:ext cx="272578" cy="365125"/>
          </a:xfrm>
        </p:spPr>
        <p:txBody>
          <a:bodyPr/>
          <a:lstStyle/>
          <a:p>
            <a:fld id="{B5DF7C2A-9F8D-470F-B08C-F6835B14186E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E3AEFDE4-4FCF-342A-4EA4-196808E42126}"/>
              </a:ext>
            </a:extLst>
          </p:cNvPr>
          <p:cNvSpPr txBox="1">
            <a:spLocks/>
          </p:cNvSpPr>
          <p:nvPr/>
        </p:nvSpPr>
        <p:spPr>
          <a:xfrm>
            <a:off x="8135257" y="2306367"/>
            <a:ext cx="3929055" cy="10751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Tx/>
              <a:buChar char="-"/>
            </a:pPr>
            <a:endParaRPr lang="ru-RU" sz="1600" dirty="0"/>
          </a:p>
          <a:p>
            <a:pPr marL="742950" lvl="1" indent="-285750">
              <a:buFontTx/>
              <a:buChar char="-"/>
            </a:pPr>
            <a:endParaRPr lang="ru-RU" sz="1600" dirty="0"/>
          </a:p>
          <a:p>
            <a:pPr marL="457200" lvl="1" indent="0">
              <a:buNone/>
            </a:pPr>
            <a:r>
              <a:rPr lang="ru-RU" sz="1600" dirty="0"/>
              <a:t>Программное обеспечение «Интернета вещей»</a:t>
            </a:r>
          </a:p>
          <a:p>
            <a:pPr marL="360363" indent="0">
              <a:buNone/>
            </a:pPr>
            <a:endParaRPr lang="ru-RU" sz="1400" dirty="0"/>
          </a:p>
        </p:txBody>
      </p:sp>
      <p:pic>
        <p:nvPicPr>
          <p:cNvPr id="8" name="Picture 18" descr="https://filearchive.cnews.ru/img/cnews/2021/10/19/logos/4b/4bdcddde9bc6c6a7a00b10115a328f38.png">
            <a:extLst>
              <a:ext uri="{FF2B5EF4-FFF2-40B4-BE49-F238E27FC236}">
                <a16:creationId xmlns:a16="http://schemas.microsoft.com/office/drawing/2014/main" xmlns="" id="{86C30434-741C-0136-D618-8489FEF3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50" y="1894955"/>
            <a:ext cx="1479261" cy="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xn--h1aelen.xn--p1ai/wp-content/uploads/2020/02/temnyj-vinnum-e1582031040851-2048x430.png">
            <a:extLst>
              <a:ext uri="{FF2B5EF4-FFF2-40B4-BE49-F238E27FC236}">
                <a16:creationId xmlns:a16="http://schemas.microsoft.com/office/drawing/2014/main" xmlns="" id="{BDAF4191-69B2-96F7-789D-25AE9DE6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50" y="2853736"/>
            <a:ext cx="1580313" cy="3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77A5855-B96C-1D83-1046-D4F256855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175" y="1515388"/>
            <a:ext cx="3596952" cy="6172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B643028-D1C8-EA2C-B635-5D67674949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30" y="169414"/>
            <a:ext cx="3508486" cy="818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1CB148F-66AD-EE39-477A-D4EC1237B3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21" y="125136"/>
            <a:ext cx="864852" cy="855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4829F6F-8406-394E-FFC4-439B545F51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76" y="-73218"/>
            <a:ext cx="3124861" cy="12517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E47F6F7-E200-4AA6-5E79-D9AA914DB6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72" y="78079"/>
            <a:ext cx="1697561" cy="811273"/>
          </a:xfrm>
          <a:prstGeom prst="rect">
            <a:avLst/>
          </a:prstGeom>
        </p:spPr>
      </p:pic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DA4E9B62-BBCF-7885-75E0-70A970327A75}"/>
              </a:ext>
            </a:extLst>
          </p:cNvPr>
          <p:cNvSpPr txBox="1">
            <a:spLocks/>
          </p:cNvSpPr>
          <p:nvPr/>
        </p:nvSpPr>
        <p:spPr bwMode="auto">
          <a:xfrm>
            <a:off x="155673" y="3276707"/>
            <a:ext cx="1611792" cy="24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74625" algn="just">
              <a:spcBef>
                <a:spcPts val="0"/>
              </a:spcBef>
            </a:pPr>
            <a:r>
              <a:rPr lang="en-US" sz="1400" dirty="0"/>
              <a:t>  </a:t>
            </a:r>
            <a:r>
              <a:rPr lang="ru-RU" sz="1400" dirty="0"/>
              <a:t>Интернет вещей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4083FEF-F3C0-B5E0-9D71-7C3814E95DD1}"/>
              </a:ext>
            </a:extLst>
          </p:cNvPr>
          <p:cNvSpPr txBox="1"/>
          <p:nvPr/>
        </p:nvSpPr>
        <p:spPr>
          <a:xfrm>
            <a:off x="6458855" y="1525623"/>
            <a:ext cx="5605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/>
              <a:t>Ключевые смежные системы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5D38460-0FD0-D07D-96A5-1410E03096E5}"/>
              </a:ext>
            </a:extLst>
          </p:cNvPr>
          <p:cNvSpPr txBox="1"/>
          <p:nvPr/>
        </p:nvSpPr>
        <p:spPr>
          <a:xfrm>
            <a:off x="8016658" y="1780424"/>
            <a:ext cx="40476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600" dirty="0">
                <a:latin typeface="+mn-lt"/>
              </a:rPr>
              <a:t>Программное обеспечение конструкторско-технологической подготовки производства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96A44552-0BFF-CB38-768F-ED458F74AE49}"/>
              </a:ext>
            </a:extLst>
          </p:cNvPr>
          <p:cNvSpPr/>
          <p:nvPr/>
        </p:nvSpPr>
        <p:spPr>
          <a:xfrm>
            <a:off x="6458854" y="3783368"/>
            <a:ext cx="5605455" cy="25934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F4E37FD-2BB8-6D79-84C5-821B5ADE0D15}"/>
              </a:ext>
            </a:extLst>
          </p:cNvPr>
          <p:cNvSpPr txBox="1"/>
          <p:nvPr/>
        </p:nvSpPr>
        <p:spPr>
          <a:xfrm>
            <a:off x="6458854" y="3675272"/>
            <a:ext cx="5605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/>
              <a:t>Смежные системы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8034642-C6A0-030B-0409-2573B6AC776E}"/>
              </a:ext>
            </a:extLst>
          </p:cNvPr>
          <p:cNvSpPr txBox="1"/>
          <p:nvPr/>
        </p:nvSpPr>
        <p:spPr>
          <a:xfrm>
            <a:off x="7482017" y="4007456"/>
            <a:ext cx="4602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600" dirty="0">
                <a:latin typeface="+mn-lt"/>
              </a:rPr>
              <a:t>Система размерного контроля ("</a:t>
            </a:r>
            <a:r>
              <a:rPr lang="ru-RU" sz="1600" dirty="0" err="1">
                <a:latin typeface="+mn-lt"/>
              </a:rPr>
              <a:t>судометрика</a:t>
            </a:r>
            <a:r>
              <a:rPr lang="ru-RU" sz="1600" dirty="0">
                <a:latin typeface="+mn-lt"/>
              </a:rPr>
              <a:t>")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6476EEE1-BDDC-F506-FA1E-2ECAD0CAADB3}"/>
              </a:ext>
            </a:extLst>
          </p:cNvPr>
          <p:cNvSpPr txBox="1"/>
          <p:nvPr/>
        </p:nvSpPr>
        <p:spPr>
          <a:xfrm>
            <a:off x="7482017" y="4676654"/>
            <a:ext cx="4582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600" dirty="0">
                <a:latin typeface="+mn-lt"/>
              </a:rPr>
              <a:t>Система идентификации и прослеживаемости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9C1F5DAD-DE11-B638-D5D8-33A411B9B716}"/>
              </a:ext>
            </a:extLst>
          </p:cNvPr>
          <p:cNvSpPr txBox="1"/>
          <p:nvPr/>
        </p:nvSpPr>
        <p:spPr>
          <a:xfrm>
            <a:off x="7462664" y="5380747"/>
            <a:ext cx="46415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600" dirty="0">
                <a:latin typeface="+mn-lt"/>
              </a:rPr>
              <a:t>Система контроля сварочных процессов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A9536F9-5D6B-8E53-D0EA-19A5E8BE7EEA}"/>
              </a:ext>
            </a:extLst>
          </p:cNvPr>
          <p:cNvSpPr txBox="1"/>
          <p:nvPr/>
        </p:nvSpPr>
        <p:spPr>
          <a:xfrm>
            <a:off x="7462664" y="5890366"/>
            <a:ext cx="4656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sz="1600" dirty="0">
                <a:latin typeface="+mn-lt"/>
              </a:rPr>
              <a:t>Система раскроя листового металла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192F26E9-2BE8-3618-1E39-5A5336C126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3987" y="4023417"/>
            <a:ext cx="1000266" cy="61744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5D4BCB6-69A9-5583-9745-36FE5D906E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4167" y="4692130"/>
            <a:ext cx="1000266" cy="62085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C415B3D-59DD-014A-A36B-8BB5EA2C06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3986" y="5410480"/>
            <a:ext cx="1000267" cy="26634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2813E69-26B3-E325-F3C5-C76A1338FB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3095" y="5908538"/>
            <a:ext cx="1000266" cy="281556"/>
          </a:xfrm>
          <a:prstGeom prst="rect">
            <a:avLst/>
          </a:prstGeom>
        </p:spPr>
      </p:pic>
      <p:cxnSp>
        <p:nvCxnSpPr>
          <p:cNvPr id="108" name="Соединитель: уступ 107">
            <a:extLst>
              <a:ext uri="{FF2B5EF4-FFF2-40B4-BE49-F238E27FC236}">
                <a16:creationId xmlns:a16="http://schemas.microsoft.com/office/drawing/2014/main" xmlns="" id="{3103DF09-5A08-DB3F-49E5-B621EACA4BFC}"/>
              </a:ext>
            </a:extLst>
          </p:cNvPr>
          <p:cNvCxnSpPr>
            <a:cxnSpLocks/>
            <a:stCxn id="8" idx="1"/>
            <a:endCxn id="124" idx="3"/>
          </p:cNvCxnSpPr>
          <p:nvPr/>
        </p:nvCxnSpPr>
        <p:spPr>
          <a:xfrm rot="10800000" flipV="1">
            <a:off x="3832992" y="2100661"/>
            <a:ext cx="2971359" cy="396972"/>
          </a:xfrm>
          <a:prstGeom prst="bentConnector3">
            <a:avLst>
              <a:gd name="adj1" fmla="val 50000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E7779C91-2C35-2724-43CC-957DE9F1938B}"/>
              </a:ext>
            </a:extLst>
          </p:cNvPr>
          <p:cNvSpPr txBox="1"/>
          <p:nvPr/>
        </p:nvSpPr>
        <p:spPr>
          <a:xfrm>
            <a:off x="49931" y="2130530"/>
            <a:ext cx="31429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Доработка </a:t>
            </a:r>
            <a:r>
              <a:rPr lang="ru-RU" sz="1400" dirty="0"/>
              <a:t>(новая функциональность)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C73EE687-CEE9-E452-C920-54CB0689BFE1}"/>
              </a:ext>
            </a:extLst>
          </p:cNvPr>
          <p:cNvSpPr txBox="1"/>
          <p:nvPr/>
        </p:nvSpPr>
        <p:spPr>
          <a:xfrm>
            <a:off x="49931" y="2343744"/>
            <a:ext cx="3783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5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Технологическая подготовка производства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6209C459-37D8-3598-B2AA-8E240F19DA82}"/>
              </a:ext>
            </a:extLst>
          </p:cNvPr>
          <p:cNvSpPr txBox="1"/>
          <p:nvPr/>
        </p:nvSpPr>
        <p:spPr>
          <a:xfrm>
            <a:off x="49930" y="2538111"/>
            <a:ext cx="28825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5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Цифровой</a:t>
            </a:r>
            <a:r>
              <a:rPr lang="ru-RU" sz="1400" dirty="0"/>
              <a:t> контроль качества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A76B9E7E-F777-9E21-CDBE-72CFE1DF685A}"/>
              </a:ext>
            </a:extLst>
          </p:cNvPr>
          <p:cNvSpPr txBox="1"/>
          <p:nvPr/>
        </p:nvSpPr>
        <p:spPr>
          <a:xfrm>
            <a:off x="49930" y="2897431"/>
            <a:ext cx="5171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5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Контроль в режиме реального времени сварочных процессов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5937E15A-2933-9FFA-07EE-DB1FEA9EA044}"/>
              </a:ext>
            </a:extLst>
          </p:cNvPr>
          <p:cNvSpPr txBox="1"/>
          <p:nvPr/>
        </p:nvSpPr>
        <p:spPr>
          <a:xfrm>
            <a:off x="49930" y="2716189"/>
            <a:ext cx="3909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5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Сквозное отслеживание (прослеживаемость)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F3C12920-7214-2C08-B020-9FB5C5CBFE1C}"/>
              </a:ext>
            </a:extLst>
          </p:cNvPr>
          <p:cNvSpPr txBox="1"/>
          <p:nvPr/>
        </p:nvSpPr>
        <p:spPr>
          <a:xfrm>
            <a:off x="49749" y="3051319"/>
            <a:ext cx="35574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5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Интеллектуальный анализ поставщиков</a:t>
            </a:r>
          </a:p>
        </p:txBody>
      </p:sp>
      <p:cxnSp>
        <p:nvCxnSpPr>
          <p:cNvPr id="136" name="Соединитель: уступ 135">
            <a:extLst>
              <a:ext uri="{FF2B5EF4-FFF2-40B4-BE49-F238E27FC236}">
                <a16:creationId xmlns:a16="http://schemas.microsoft.com/office/drawing/2014/main" xmlns="" id="{96A97025-3FDB-B950-B03E-96D720B375A0}"/>
              </a:ext>
            </a:extLst>
          </p:cNvPr>
          <p:cNvCxnSpPr>
            <a:cxnSpLocks/>
            <a:stCxn id="9" idx="1"/>
            <a:endCxn id="23" idx="3"/>
          </p:cNvCxnSpPr>
          <p:nvPr/>
        </p:nvCxnSpPr>
        <p:spPr>
          <a:xfrm rot="10800000" flipV="1">
            <a:off x="1767466" y="3019638"/>
            <a:ext cx="5036885" cy="377372"/>
          </a:xfrm>
          <a:prstGeom prst="bentConnector3">
            <a:avLst>
              <a:gd name="adj1" fmla="val 8417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: уступ 142">
            <a:extLst>
              <a:ext uri="{FF2B5EF4-FFF2-40B4-BE49-F238E27FC236}">
                <a16:creationId xmlns:a16="http://schemas.microsoft.com/office/drawing/2014/main" xmlns="" id="{C8AE11C8-E055-6355-DFD7-67ED054947AA}"/>
              </a:ext>
            </a:extLst>
          </p:cNvPr>
          <p:cNvCxnSpPr>
            <a:cxnSpLocks/>
            <a:stCxn id="72" idx="1"/>
            <a:endCxn id="126" idx="3"/>
          </p:cNvCxnSpPr>
          <p:nvPr/>
        </p:nvCxnSpPr>
        <p:spPr>
          <a:xfrm rot="10800000">
            <a:off x="2932441" y="2692001"/>
            <a:ext cx="3801546" cy="1640141"/>
          </a:xfrm>
          <a:prstGeom prst="bentConnector3">
            <a:avLst>
              <a:gd name="adj1" fmla="val 13595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: уступ 146">
            <a:extLst>
              <a:ext uri="{FF2B5EF4-FFF2-40B4-BE49-F238E27FC236}">
                <a16:creationId xmlns:a16="http://schemas.microsoft.com/office/drawing/2014/main" xmlns="" id="{7000A3A9-5D77-3A24-46EF-FF7914A779ED}"/>
              </a:ext>
            </a:extLst>
          </p:cNvPr>
          <p:cNvCxnSpPr>
            <a:cxnSpLocks/>
            <a:stCxn id="74" idx="1"/>
            <a:endCxn id="130" idx="3"/>
          </p:cNvCxnSpPr>
          <p:nvPr/>
        </p:nvCxnSpPr>
        <p:spPr>
          <a:xfrm rot="10800000">
            <a:off x="3959619" y="2870079"/>
            <a:ext cx="2774548" cy="2132479"/>
          </a:xfrm>
          <a:prstGeom prst="bentConnector3">
            <a:avLst>
              <a:gd name="adj1" fmla="val 15707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Соединитель: уступ 150">
            <a:extLst>
              <a:ext uri="{FF2B5EF4-FFF2-40B4-BE49-F238E27FC236}">
                <a16:creationId xmlns:a16="http://schemas.microsoft.com/office/drawing/2014/main" xmlns="" id="{A78CBCA2-700B-13C5-BF03-30E467EC5296}"/>
              </a:ext>
            </a:extLst>
          </p:cNvPr>
          <p:cNvCxnSpPr>
            <a:cxnSpLocks/>
            <a:stCxn id="76" idx="1"/>
            <a:endCxn id="128" idx="3"/>
          </p:cNvCxnSpPr>
          <p:nvPr/>
        </p:nvCxnSpPr>
        <p:spPr>
          <a:xfrm rot="10800000">
            <a:off x="5221232" y="3051320"/>
            <a:ext cx="1512755" cy="2492332"/>
          </a:xfrm>
          <a:prstGeom prst="bentConnector3">
            <a:avLst>
              <a:gd name="adj1" fmla="val 33663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Соединитель: уступ 155">
            <a:extLst>
              <a:ext uri="{FF2B5EF4-FFF2-40B4-BE49-F238E27FC236}">
                <a16:creationId xmlns:a16="http://schemas.microsoft.com/office/drawing/2014/main" xmlns="" id="{224D53AB-C842-5E68-BC75-7EFD1A24DEBF}"/>
              </a:ext>
            </a:extLst>
          </p:cNvPr>
          <p:cNvCxnSpPr>
            <a:cxnSpLocks/>
            <a:stCxn id="78" idx="1"/>
            <a:endCxn id="124" idx="3"/>
          </p:cNvCxnSpPr>
          <p:nvPr/>
        </p:nvCxnSpPr>
        <p:spPr>
          <a:xfrm rot="10800000">
            <a:off x="3832991" y="2497634"/>
            <a:ext cx="2900104" cy="3551683"/>
          </a:xfrm>
          <a:prstGeom prst="bentConnector3">
            <a:avLst>
              <a:gd name="adj1" fmla="val 19961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xmlns="" id="{72C34CE8-5BBC-01C6-8E08-E91F3E0BDE0C}"/>
              </a:ext>
            </a:extLst>
          </p:cNvPr>
          <p:cNvSpPr/>
          <p:nvPr/>
        </p:nvSpPr>
        <p:spPr>
          <a:xfrm>
            <a:off x="0" y="1314347"/>
            <a:ext cx="12192000" cy="554365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564939A2-57D0-C229-1891-3F56B89333A5}"/>
              </a:ext>
            </a:extLst>
          </p:cNvPr>
          <p:cNvSpPr txBox="1"/>
          <p:nvPr/>
        </p:nvSpPr>
        <p:spPr>
          <a:xfrm>
            <a:off x="2360041" y="1216725"/>
            <a:ext cx="6410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Интегрированная информационная система цифрового производства </a:t>
            </a:r>
          </a:p>
        </p:txBody>
      </p:sp>
    </p:spTree>
    <p:extLst>
      <p:ext uri="{BB962C8B-B14F-4D97-AF65-F5344CB8AC3E}">
        <p14:creationId xmlns:p14="http://schemas.microsoft.com/office/powerpoint/2010/main" val="411431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 63"/>
          <p:cNvSpPr>
            <a:spLocks noGrp="1"/>
          </p:cNvSpPr>
          <p:nvPr>
            <p:ph type="sldNum" sz="quarter" idx="12"/>
          </p:nvPr>
        </p:nvSpPr>
        <p:spPr>
          <a:xfrm>
            <a:off x="11113293" y="461964"/>
            <a:ext cx="452437" cy="445510"/>
          </a:xfrm>
        </p:spPr>
        <p:txBody>
          <a:bodyPr/>
          <a:lstStyle/>
          <a:p>
            <a:pPr algn="ctr">
              <a:defRPr/>
            </a:pPr>
            <a:fld id="{BC49AFF7-5447-45E3-8F18-A5B25746C2E2}" type="slidenum">
              <a:rPr lang="ru-RU" altLang="ru-RU" sz="1600" smtClean="0"/>
              <a:pPr algn="ctr">
                <a:defRPr/>
              </a:pPr>
              <a:t>4</a:t>
            </a:fld>
            <a:endParaRPr lang="ru-RU" altLang="ru-RU" sz="1600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C8F8C04-E068-26A9-4F60-AA9DDE39C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63" y="1381005"/>
            <a:ext cx="5452685" cy="12726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A79F9929-3A79-A4A9-286A-17748D2486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5" y="3005586"/>
            <a:ext cx="1287284" cy="127262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42" y="3005586"/>
            <a:ext cx="2662913" cy="127262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603829" y="2733612"/>
            <a:ext cx="4792719" cy="1816567"/>
            <a:chOff x="2836807" y="3161797"/>
            <a:chExt cx="4792719" cy="181656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807" y="3393777"/>
              <a:ext cx="738399" cy="127262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4506" y="3161797"/>
              <a:ext cx="4535020" cy="1816567"/>
            </a:xfrm>
            <a:prstGeom prst="rect">
              <a:avLst/>
            </a:prstGeom>
          </p:spPr>
        </p:pic>
      </p:grpSp>
      <p:sp>
        <p:nvSpPr>
          <p:cNvPr id="45" name="TextBox 3"/>
          <p:cNvSpPr txBox="1"/>
          <p:nvPr/>
        </p:nvSpPr>
        <p:spPr>
          <a:xfrm>
            <a:off x="3699306" y="4957396"/>
            <a:ext cx="4859463" cy="693360"/>
          </a:xfrm>
          <a:prstGeom prst="rect">
            <a:avLst/>
          </a:prstGeom>
          <a:noFill/>
        </p:spPr>
        <p:txBody>
          <a:bodyPr wrap="none" lIns="107533" tIns="53767" rIns="107533" bIns="53767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3766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7533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1300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15066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ru-RU" sz="3800" dirty="0">
                <a:solidFill>
                  <a:srgbClr val="477CA1"/>
                </a:solidFill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48617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21285</TotalTime>
  <Words>280</Words>
  <Application>Microsoft Office PowerPoint</Application>
  <PresentationFormat>Широкоэкранный</PresentationFormat>
  <Paragraphs>57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Franklin Gothic Book</vt:lpstr>
      <vt:lpstr>Franklin Gothic Medium Cond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Белозеров Игорь Сергеевич</cp:lastModifiedBy>
  <cp:revision>1</cp:revision>
  <cp:lastPrinted>2023-05-11T10:52:30Z</cp:lastPrinted>
  <dcterms:created xsi:type="dcterms:W3CDTF">2018-12-18T13:58:28Z</dcterms:created>
  <dcterms:modified xsi:type="dcterms:W3CDTF">2023-05-19T14:44:49Z</dcterms:modified>
</cp:coreProperties>
</file>